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37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8" y="0"/>
            <a:ext cx="9143861" cy="68577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8915" y="613580"/>
            <a:ext cx="8346168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7443" y="1612647"/>
            <a:ext cx="7049113" cy="454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476045" y="5298360"/>
            <a:ext cx="4192270" cy="8284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“</a:t>
            </a:r>
            <a:r>
              <a:rPr sz="18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QUADRO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NORMATIVO</a:t>
            </a:r>
            <a:endParaRPr sz="1800" dirty="0">
              <a:latin typeface="Book Antiqua"/>
              <a:cs typeface="Book Antiqua"/>
            </a:endParaRPr>
          </a:p>
          <a:p>
            <a:pPr marL="12065" marR="5080" algn="ctr">
              <a:lnSpc>
                <a:spcPts val="2140"/>
              </a:lnSpc>
              <a:spcBef>
                <a:spcPts val="114"/>
              </a:spcBef>
            </a:pP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PER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800" b="1" spc="-5" dirty="0">
                <a:solidFill>
                  <a:srgbClr val="003300"/>
                </a:solidFill>
                <a:latin typeface="Book Antiqua"/>
                <a:cs typeface="Book Antiqua"/>
              </a:rPr>
              <a:t>’INTEGRAZION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E</a:t>
            </a:r>
            <a:r>
              <a:rPr sz="18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SCOLASTICA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DEGLI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ALUNNI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3300"/>
                </a:solidFill>
                <a:latin typeface="Book Antiqua"/>
                <a:cs typeface="Book Antiqua"/>
              </a:rPr>
              <a:t>CO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N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DISABILI</a:t>
            </a:r>
            <a:r>
              <a:rPr sz="1800" b="1" spc="-20" dirty="0">
                <a:solidFill>
                  <a:srgbClr val="003300"/>
                </a:solidFill>
                <a:latin typeface="Book Antiqua"/>
                <a:cs typeface="Book Antiqua"/>
              </a:rPr>
              <a:t>TÀ</a:t>
            </a:r>
            <a:r>
              <a:rPr sz="1800" dirty="0" smtClean="0">
                <a:solidFill>
                  <a:srgbClr val="003300"/>
                </a:solidFill>
                <a:latin typeface="Book Antiqua"/>
                <a:cs typeface="Book Antiqua"/>
              </a:rPr>
              <a:t>”</a:t>
            </a:r>
            <a:endParaRPr sz="18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66" y="4354481"/>
            <a:ext cx="88201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Book Antiqua"/>
                <a:cs typeface="Book Antiqua"/>
              </a:rPr>
              <a:t>III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PARTE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411" y="4565594"/>
            <a:ext cx="7886065" cy="1904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spc="-10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400" spc="-10" dirty="0">
                <a:latin typeface="Book Antiqua"/>
                <a:cs typeface="Book Antiqua"/>
              </a:rPr>
              <a:t>vengono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riport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regole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operative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l’Ist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tu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famig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ia.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ts val="1670"/>
              </a:lnSpc>
              <a:spcBef>
                <a:spcPts val="60"/>
              </a:spcBef>
            </a:pPr>
            <a:r>
              <a:rPr sz="1400" spc="-10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precisano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alcuni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petti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ncreta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inclusiva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segnata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spc="-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operatori,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pp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rtune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tt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lineature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</a:t>
            </a:r>
            <a:r>
              <a:rPr sz="1400" spc="-20" dirty="0">
                <a:latin typeface="Book Antiqua"/>
                <a:cs typeface="Book Antiqua"/>
              </a:rPr>
              <a:t>p</a:t>
            </a:r>
            <a:r>
              <a:rPr sz="1400" spc="-5" dirty="0">
                <a:latin typeface="Book Antiqua"/>
                <a:cs typeface="Book Antiqua"/>
              </a:rPr>
              <a:t>etti: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25"/>
              </a:lnSpc>
            </a:pPr>
            <a:r>
              <a:rPr sz="1400" spc="-10" dirty="0">
                <a:latin typeface="Book Antiqua"/>
                <a:cs typeface="Book Antiqua"/>
              </a:rPr>
              <a:t>•Organizzativi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•Progettuali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•Di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attici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5" dirty="0">
                <a:latin typeface="Book Antiqua"/>
                <a:cs typeface="Book Antiqua"/>
              </a:rPr>
              <a:t>•V</a:t>
            </a:r>
            <a:r>
              <a:rPr sz="1400" spc="-5" dirty="0">
                <a:latin typeface="Book Antiqua"/>
                <a:cs typeface="Book Antiqua"/>
              </a:rPr>
              <a:t>alu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ativi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•Professionali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•Relazionali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9865" y="751539"/>
            <a:ext cx="7973695" cy="349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63035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Linee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Guida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M.I.U.</a:t>
            </a:r>
            <a:r>
              <a:rPr sz="1400" spc="-5" dirty="0">
                <a:latin typeface="Book Antiqua"/>
                <a:cs typeface="Book Antiqua"/>
              </a:rPr>
              <a:t>R.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Pro</a:t>
            </a:r>
            <a:r>
              <a:rPr sz="1400" spc="-5" dirty="0">
                <a:latin typeface="Book Antiqua"/>
                <a:cs typeface="Book Antiqua"/>
              </a:rPr>
              <a:t>t.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-15" dirty="0">
                <a:latin typeface="Book Antiqua"/>
                <a:cs typeface="Book Antiqua"/>
              </a:rPr>
              <a:t>°</a:t>
            </a:r>
            <a:r>
              <a:rPr sz="1400" spc="-10" dirty="0">
                <a:latin typeface="Book Antiqua"/>
                <a:cs typeface="Book Antiqua"/>
              </a:rPr>
              <a:t>4274/09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(Integrazione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scolastica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</a:t>
            </a:r>
            <a:r>
              <a:rPr sz="1400" spc="-15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à)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675"/>
              </a:lnSpc>
            </a:pPr>
            <a:r>
              <a:rPr sz="1400" b="1" spc="-10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PARTE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(contiene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situazione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normativa)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1.1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Art.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Art.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34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Costituzione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1.2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Legge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118/71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Legge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517/77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1.3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Legge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104/92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400" spc="-10" dirty="0">
                <a:latin typeface="Book Antiqua"/>
                <a:cs typeface="Book Antiqua"/>
              </a:rPr>
              <a:t>1.4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DPR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24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febbraio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1994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(G.U.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n°79/94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Book Antiqua"/>
                <a:cs typeface="Book Antiqua"/>
              </a:rPr>
              <a:t>-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Book Antiqua"/>
                <a:cs typeface="Book Antiqua"/>
              </a:rPr>
              <a:t>A</a:t>
            </a:r>
            <a:r>
              <a:rPr sz="1400" i="1" spc="-10" dirty="0">
                <a:latin typeface="Book Antiqua"/>
                <a:cs typeface="Book Antiqua"/>
              </a:rPr>
              <a:t>tto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di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indirizzo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5" dirty="0">
                <a:latin typeface="Book Antiqua"/>
                <a:cs typeface="Book Antiqua"/>
              </a:rPr>
              <a:t>…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per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alunni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portatori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di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handicap)</a:t>
            </a:r>
            <a:endParaRPr sz="1400">
              <a:latin typeface="Book Antiqua"/>
              <a:cs typeface="Book Antiqua"/>
            </a:endParaRPr>
          </a:p>
          <a:p>
            <a:pPr marR="1103630" algn="ctr">
              <a:lnSpc>
                <a:spcPts val="1675"/>
              </a:lnSpc>
              <a:spcBef>
                <a:spcPts val="240"/>
              </a:spcBef>
            </a:pPr>
            <a:r>
              <a:rPr sz="1400" b="1" spc="-10" dirty="0">
                <a:latin typeface="Book Antiqua"/>
                <a:cs typeface="Book Antiqua"/>
              </a:rPr>
              <a:t>II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PAR</a:t>
            </a:r>
            <a:r>
              <a:rPr sz="1400" b="1" spc="-5" dirty="0">
                <a:latin typeface="Book Antiqua"/>
                <a:cs typeface="Book Antiqua"/>
              </a:rPr>
              <a:t>T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endParaRPr sz="1400">
              <a:latin typeface="Book Antiqua"/>
              <a:cs typeface="Book Antiqua"/>
            </a:endParaRPr>
          </a:p>
          <a:p>
            <a:pPr marL="3037205" marR="407670">
              <a:lnSpc>
                <a:spcPts val="1670"/>
              </a:lnSpc>
              <a:spcBef>
                <a:spcPts val="55"/>
              </a:spcBef>
              <a:buClr>
                <a:srgbClr val="010000"/>
              </a:buClr>
              <a:buFont typeface="Book Antiqua"/>
              <a:buChar char="•"/>
              <a:tabLst>
                <a:tab pos="3190240" algn="l"/>
              </a:tabLst>
            </a:pPr>
            <a:r>
              <a:rPr sz="1400" spc="-10" dirty="0">
                <a:latin typeface="Book Antiqua"/>
                <a:cs typeface="Book Antiqua"/>
              </a:rPr>
              <a:t>veng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sottolineati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ruolo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regia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interistituzionale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assegnato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singoli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UFFICI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REGIONALI</a:t>
            </a:r>
            <a:endParaRPr sz="1400">
              <a:latin typeface="Book Antiqua"/>
              <a:cs typeface="Book Antiqua"/>
            </a:endParaRPr>
          </a:p>
          <a:p>
            <a:pPr marL="3189605" indent="-152400">
              <a:lnSpc>
                <a:spcPts val="1614"/>
              </a:lnSpc>
              <a:buClr>
                <a:srgbClr val="010000"/>
              </a:buClr>
              <a:buFont typeface="Book Antiqua"/>
              <a:buChar char="•"/>
              <a:tabLst>
                <a:tab pos="3190240" algn="l"/>
              </a:tabLst>
            </a:pPr>
            <a:r>
              <a:rPr sz="1400" spc="-10" dirty="0">
                <a:latin typeface="Book Antiqua"/>
                <a:cs typeface="Book Antiqua"/>
              </a:rPr>
              <a:t>viene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sottolineata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fondamentale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importanza</a:t>
            </a:r>
            <a:endParaRPr sz="1400">
              <a:latin typeface="Book Antiqua"/>
              <a:cs typeface="Book Antiqua"/>
            </a:endParaRPr>
          </a:p>
          <a:p>
            <a:pPr marL="3081020" marR="5080" indent="-44450">
              <a:lnSpc>
                <a:spcPts val="1670"/>
              </a:lnSpc>
              <a:spcBef>
                <a:spcPts val="60"/>
              </a:spcBef>
            </a:pPr>
            <a:r>
              <a:rPr sz="1400" spc="-10" dirty="0">
                <a:latin typeface="Book Antiqua"/>
                <a:cs typeface="Book Antiqua"/>
              </a:rPr>
              <a:t>dell’efficace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coordinamento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tra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diversi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interventi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istitu</a:t>
            </a:r>
            <a:r>
              <a:rPr sz="1400" spc="-5" dirty="0">
                <a:latin typeface="Book Antiqua"/>
                <a:cs typeface="Book Antiqua"/>
              </a:rPr>
              <a:t>z</a:t>
            </a:r>
            <a:r>
              <a:rPr sz="1400" spc="-10" dirty="0">
                <a:latin typeface="Book Antiqua"/>
                <a:cs typeface="Book Antiqua"/>
              </a:rPr>
              <a:t>ionali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necessari:</a:t>
            </a:r>
            <a:endParaRPr sz="1400">
              <a:latin typeface="Book Antiqua"/>
              <a:cs typeface="Book Antiqua"/>
            </a:endParaRPr>
          </a:p>
          <a:p>
            <a:pPr marL="3140075" marR="396240" indent="-102870" algn="ctr">
              <a:lnSpc>
                <a:spcPts val="1620"/>
              </a:lnSpc>
              <a:buFont typeface="Book Antiqua"/>
              <a:buChar char="-"/>
              <a:tabLst>
                <a:tab pos="3140710" algn="l"/>
              </a:tabLst>
            </a:pPr>
            <a:r>
              <a:rPr sz="1400" spc="-10" dirty="0">
                <a:latin typeface="Book Antiqua"/>
                <a:cs typeface="Book Antiqua"/>
              </a:rPr>
              <a:t>sistema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endParaRPr sz="1400">
              <a:latin typeface="Book Antiqua"/>
              <a:cs typeface="Book Antiqua"/>
            </a:endParaRPr>
          </a:p>
          <a:p>
            <a:pPr marL="3140075" marR="464820" indent="-102870" algn="ctr">
              <a:lnSpc>
                <a:spcPct val="100000"/>
              </a:lnSpc>
              <a:buFont typeface="Book Antiqua"/>
              <a:buChar char="-"/>
              <a:tabLst>
                <a:tab pos="3140710" algn="l"/>
              </a:tabLst>
            </a:pPr>
            <a:r>
              <a:rPr sz="1400" spc="-10" dirty="0">
                <a:latin typeface="Book Antiqua"/>
                <a:cs typeface="Book Antiqua"/>
              </a:rPr>
              <a:t>sistema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sanitario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4539" y="4253636"/>
            <a:ext cx="250571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Book Antiqua"/>
                <a:cs typeface="Book Antiqua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esponsabilità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loc</a:t>
            </a:r>
            <a:r>
              <a:rPr sz="1400" spc="-5" dirty="0">
                <a:latin typeface="Book Antiqua"/>
                <a:cs typeface="Book Antiqua"/>
              </a:rPr>
              <a:t>ali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411" y="980436"/>
            <a:ext cx="7829550" cy="5102860"/>
          </a:xfrm>
          <a:custGeom>
            <a:avLst/>
            <a:gdLst/>
            <a:ahLst/>
            <a:cxnLst/>
            <a:rect l="l" t="t" r="r" b="b"/>
            <a:pathLst>
              <a:path w="7829550" h="5102860">
                <a:moveTo>
                  <a:pt x="0" y="5102351"/>
                </a:moveTo>
                <a:lnTo>
                  <a:pt x="7829549" y="5102351"/>
                </a:lnTo>
                <a:lnTo>
                  <a:pt x="7829549" y="0"/>
                </a:lnTo>
                <a:lnTo>
                  <a:pt x="0" y="0"/>
                </a:lnTo>
                <a:lnTo>
                  <a:pt x="0" y="5102351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8479" y="1118787"/>
            <a:ext cx="7661909" cy="4897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300"/>
              </a:lnSpc>
              <a:tabLst>
                <a:tab pos="1729105" algn="l"/>
                <a:tab pos="2430145" algn="l"/>
                <a:tab pos="4072254" algn="l"/>
                <a:tab pos="5052060" algn="l"/>
                <a:tab pos="5481320" algn="l"/>
                <a:tab pos="6570980" algn="l"/>
              </a:tabLst>
            </a:pPr>
            <a:r>
              <a:rPr sz="1800" spc="-10" dirty="0">
                <a:latin typeface="Book Antiqua"/>
                <a:cs typeface="Book Antiqua"/>
              </a:rPr>
              <a:t>Focalizzazione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sulle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responsabilità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proprie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ciascuna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Istituzione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scolastica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sui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“fattori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qualità”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così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schematizzati: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800" spc="-10" dirty="0">
                <a:latin typeface="Book Antiqua"/>
                <a:cs typeface="Book Antiqua"/>
              </a:rPr>
              <a:t>•Ruolo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garante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dell’integrazione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assegnato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Dirigente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scolastico</a:t>
            </a:r>
            <a:endParaRPr sz="1800">
              <a:latin typeface="Book Antiqua"/>
              <a:cs typeface="Book Antiqua"/>
            </a:endParaRPr>
          </a:p>
          <a:p>
            <a:pPr marL="12700" marR="904240" indent="-635">
              <a:lnSpc>
                <a:spcPct val="130200"/>
              </a:lnSpc>
            </a:pPr>
            <a:r>
              <a:rPr sz="1800" dirty="0">
                <a:latin typeface="Book Antiqua"/>
                <a:cs typeface="Book Antiqua"/>
              </a:rPr>
              <a:t>•Piena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responsabilizzazione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cia</a:t>
            </a:r>
            <a:r>
              <a:rPr sz="1800" spc="-20" dirty="0">
                <a:latin typeface="Book Antiqua"/>
                <a:cs typeface="Book Antiqua"/>
              </a:rPr>
              <a:t>s</a:t>
            </a:r>
            <a:r>
              <a:rPr sz="1800" spc="-10" dirty="0">
                <a:latin typeface="Book Antiqua"/>
                <a:cs typeface="Book Antiqua"/>
              </a:rPr>
              <a:t>cun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docente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classe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degli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altri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o</a:t>
            </a:r>
            <a:r>
              <a:rPr sz="1800" spc="-5" dirty="0">
                <a:latin typeface="Book Antiqua"/>
                <a:cs typeface="Book Antiqua"/>
              </a:rPr>
              <a:t>p</a:t>
            </a:r>
            <a:r>
              <a:rPr sz="1800" dirty="0">
                <a:latin typeface="Book Antiqua"/>
                <a:cs typeface="Book Antiqua"/>
              </a:rPr>
              <a:t>eratori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dirty="0">
                <a:latin typeface="Book Antiqua"/>
                <a:cs typeface="Book Antiqua"/>
              </a:rPr>
              <a:t>•Piena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integrazione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dell’alun</a:t>
            </a:r>
            <a:r>
              <a:rPr sz="1800" spc="-15" dirty="0">
                <a:latin typeface="Book Antiqua"/>
                <a:cs typeface="Book Antiqua"/>
              </a:rPr>
              <a:t>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nel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gruppo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classe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800" spc="-15" dirty="0">
                <a:latin typeface="Book Antiqua"/>
                <a:cs typeface="Book Antiqua"/>
              </a:rPr>
              <a:t>•Cura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individualizzata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degli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aspetti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relazi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nali,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educativi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didattici</a:t>
            </a:r>
            <a:endParaRPr sz="1800">
              <a:latin typeface="Book Antiqua"/>
              <a:cs typeface="Book Antiqua"/>
            </a:endParaRPr>
          </a:p>
          <a:p>
            <a:pPr marL="12700" marR="619760">
              <a:lnSpc>
                <a:spcPct val="130300"/>
              </a:lnSpc>
            </a:pPr>
            <a:r>
              <a:rPr sz="1800" dirty="0">
                <a:latin typeface="Book Antiqua"/>
                <a:cs typeface="Book Antiqua"/>
              </a:rPr>
              <a:t>•Piena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integrazione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professionale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doc</a:t>
            </a:r>
            <a:r>
              <a:rPr sz="1800" spc="-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sostegno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docenti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classe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spc="-10" dirty="0">
                <a:latin typeface="Book Antiqua"/>
                <a:cs typeface="Book Antiqua"/>
              </a:rPr>
              <a:t>•Pieno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riconoscimento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recip</a:t>
            </a:r>
            <a:r>
              <a:rPr sz="1800" spc="-5" dirty="0">
                <a:latin typeface="Book Antiqua"/>
                <a:cs typeface="Book Antiqua"/>
              </a:rPr>
              <a:t>r</a:t>
            </a:r>
            <a:r>
              <a:rPr sz="1800" spc="-10" dirty="0">
                <a:latin typeface="Book Antiqua"/>
                <a:cs typeface="Book Antiqua"/>
              </a:rPr>
              <a:t>oco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spc="-15" dirty="0">
                <a:latin typeface="Book Antiqua"/>
                <a:cs typeface="Book Antiqua"/>
              </a:rPr>
              <a:t>l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diverse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professionalità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coinvolte</a:t>
            </a:r>
            <a:endParaRPr sz="1800">
              <a:latin typeface="Book Antiqua"/>
              <a:cs typeface="Book Antiqua"/>
            </a:endParaRPr>
          </a:p>
          <a:p>
            <a:pPr marL="12700" marR="450215">
              <a:lnSpc>
                <a:spcPts val="2810"/>
              </a:lnSpc>
              <a:spcBef>
                <a:spcPts val="200"/>
              </a:spcBef>
            </a:pPr>
            <a:r>
              <a:rPr sz="1800" spc="-10" dirty="0">
                <a:latin typeface="Book Antiqua"/>
                <a:cs typeface="Book Antiqua"/>
              </a:rPr>
              <a:t>•Alleanza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scuola,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servizi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famiglia,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piena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responsabilizzazione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ciascuno</a:t>
            </a:r>
            <a:endParaRPr sz="1800">
              <a:latin typeface="Book Antiqua"/>
              <a:cs typeface="Book Antiqua"/>
            </a:endParaRPr>
          </a:p>
          <a:p>
            <a:pPr marL="12700" marR="239395">
              <a:lnSpc>
                <a:spcPts val="2810"/>
              </a:lnSpc>
            </a:pPr>
            <a:r>
              <a:rPr sz="1800" dirty="0">
                <a:latin typeface="Book Antiqua"/>
                <a:cs typeface="Book Antiqua"/>
              </a:rPr>
              <a:t>•Effettiva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regia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parte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dell’USR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</a:t>
            </a:r>
            <a:r>
              <a:rPr sz="1800" spc="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l’int</a:t>
            </a:r>
            <a:r>
              <a:rPr sz="1800" spc="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grazio</a:t>
            </a:r>
            <a:r>
              <a:rPr sz="1800" spc="5" dirty="0">
                <a:latin typeface="Book Antiqua"/>
                <a:cs typeface="Book Antiqua"/>
              </a:rPr>
              <a:t>n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interistituzi</a:t>
            </a:r>
            <a:r>
              <a:rPr sz="1800" spc="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nale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sul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territorio</a:t>
            </a:r>
            <a:endParaRPr sz="18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385" y="549137"/>
            <a:ext cx="5391150" cy="244157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0"/>
              </a:lnSpc>
            </a:pP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LA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SCELTA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DID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A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TT</a:t>
            </a: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C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-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EDUCATIVA</a:t>
            </a:r>
            <a:endParaRPr sz="1400">
              <a:latin typeface="Book Antiqua"/>
              <a:cs typeface="Book Antiqua"/>
            </a:endParaRPr>
          </a:p>
          <a:p>
            <a:pPr marL="91440">
              <a:lnSpc>
                <a:spcPts val="1664"/>
              </a:lnSpc>
            </a:pP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presupposti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indispensabi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</a:t>
            </a:r>
            <a:r>
              <a:rPr sz="1400" spc="-1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favorire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Book Antiqua"/>
                <a:cs typeface="Book Antiqua"/>
              </a:rPr>
              <a:t>’</a:t>
            </a:r>
            <a:r>
              <a:rPr sz="1400" spc="-10" dirty="0">
                <a:latin typeface="Book Antiqua"/>
                <a:cs typeface="Book Antiqua"/>
              </a:rPr>
              <a:t>integrazione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sono:</a:t>
            </a:r>
            <a:endParaRPr sz="1400">
              <a:latin typeface="Book Antiqua"/>
              <a:cs typeface="Book Antiqua"/>
            </a:endParaRPr>
          </a:p>
          <a:p>
            <a:pPr marL="91440" marR="85090">
              <a:lnSpc>
                <a:spcPts val="1670"/>
              </a:lnSpc>
              <a:spcBef>
                <a:spcPts val="60"/>
              </a:spcBef>
              <a:buFont typeface="Book Antiqua"/>
              <a:buChar char="–"/>
              <a:tabLst>
                <a:tab pos="225425" algn="l"/>
              </a:tabLst>
            </a:pP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conoscenza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situazione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specifica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dell’alunno,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tappe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modalità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ap</a:t>
            </a:r>
            <a:r>
              <a:rPr sz="1400" spc="-20" dirty="0">
                <a:latin typeface="Book Antiqua"/>
                <a:cs typeface="Book Antiqua"/>
              </a:rPr>
              <a:t>p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endimento</a:t>
            </a:r>
            <a:endParaRPr sz="1400">
              <a:latin typeface="Book Antiqua"/>
              <a:cs typeface="Book Antiqua"/>
            </a:endParaRPr>
          </a:p>
          <a:p>
            <a:pPr marL="224790" indent="-133350">
              <a:lnSpc>
                <a:spcPts val="1620"/>
              </a:lnSpc>
              <a:buFont typeface="Book Antiqua"/>
              <a:buChar char="–"/>
              <a:tabLst>
                <a:tab pos="225425" algn="l"/>
              </a:tabLst>
            </a:pP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grupp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class</a:t>
            </a:r>
            <a:r>
              <a:rPr sz="1400" b="1" spc="-5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cui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articolato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spc="-15" dirty="0">
                <a:latin typeface="Book Antiqua"/>
                <a:cs typeface="Book Antiqua"/>
              </a:rPr>
              <a:t>ss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relazionale</a:t>
            </a:r>
            <a:endParaRPr sz="1400">
              <a:latin typeface="Book Antiqua"/>
              <a:cs typeface="Book Antiqua"/>
            </a:endParaRPr>
          </a:p>
          <a:p>
            <a:pPr marL="91440" marR="243204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cost</a:t>
            </a:r>
            <a:r>
              <a:rPr sz="1400" spc="-5" dirty="0">
                <a:latin typeface="Book Antiqua"/>
                <a:cs typeface="Book Antiqua"/>
              </a:rPr>
              <a:t>itu</a:t>
            </a:r>
            <a:r>
              <a:rPr sz="1400" spc="-10" dirty="0">
                <a:latin typeface="Book Antiqua"/>
                <a:cs typeface="Book Antiqua"/>
              </a:rPr>
              <a:t>isce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terre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rmale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maturazione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dell’affettività,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comunicazione,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relazione,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ppo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</a:t>
            </a:r>
            <a:r>
              <a:rPr sz="1400" spc="-5" dirty="0">
                <a:latin typeface="Book Antiqua"/>
                <a:cs typeface="Book Antiqua"/>
              </a:rPr>
              <a:t>elle</a:t>
            </a:r>
            <a:r>
              <a:rPr sz="1400" spc="-10" dirty="0">
                <a:latin typeface="Book Antiqua"/>
                <a:cs typeface="Book Antiqua"/>
              </a:rPr>
              <a:t>ttivo.</a:t>
            </a:r>
            <a:endParaRPr sz="1400">
              <a:latin typeface="Book Antiqua"/>
              <a:cs typeface="Book Antiqua"/>
            </a:endParaRPr>
          </a:p>
          <a:p>
            <a:pPr marL="91440" marR="659130">
              <a:lnSpc>
                <a:spcPts val="1670"/>
              </a:lnSpc>
              <a:spcBef>
                <a:spcPts val="55"/>
              </a:spcBef>
              <a:buFont typeface="Book Antiqua"/>
              <a:buChar char="–"/>
              <a:tabLst>
                <a:tab pos="225425" algn="l"/>
              </a:tabLst>
            </a:pP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team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docente/consiglio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class</a:t>
            </a:r>
            <a:r>
              <a:rPr sz="1400" b="1" spc="-15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interamente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corresponsabile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gestione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isabile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orie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str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tturazione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tt</a:t>
            </a:r>
            <a:r>
              <a:rPr sz="1400" spc="-10" dirty="0">
                <a:latin typeface="Book Antiqua"/>
                <a:cs typeface="Book Antiqua"/>
              </a:rPr>
              <a:t>iv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did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tti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bisogni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singolo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ppo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classe.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9385" y="3283961"/>
            <a:ext cx="5400675" cy="308038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0"/>
              </a:lnSpc>
            </a:pP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’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INSEGNANT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E</a:t>
            </a:r>
            <a:r>
              <a:rPr sz="1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SOSTEGNO</a:t>
            </a:r>
            <a:endParaRPr sz="1400">
              <a:latin typeface="Book Antiqua"/>
              <a:cs typeface="Book Antiqua"/>
            </a:endParaRPr>
          </a:p>
          <a:p>
            <a:pPr marL="91440">
              <a:lnSpc>
                <a:spcPts val="1670"/>
              </a:lnSpc>
            </a:pPr>
            <a:r>
              <a:rPr sz="1400" spc="-5" dirty="0">
                <a:latin typeface="Book Antiqua"/>
                <a:cs typeface="Book Antiqua"/>
              </a:rPr>
              <a:t>l’</a:t>
            </a:r>
            <a:r>
              <a:rPr sz="1400" b="1" spc="-15" dirty="0">
                <a:latin typeface="Book Antiqua"/>
                <a:cs typeface="Book Antiqua"/>
              </a:rPr>
              <a:t>insegnant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sostegn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inteso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specialista</a:t>
            </a:r>
            <a:endParaRPr sz="1400">
              <a:latin typeface="Book Antiqua"/>
              <a:cs typeface="Book Antiqua"/>
            </a:endParaRPr>
          </a:p>
          <a:p>
            <a:pPr marL="91440" marR="346710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dell’integrazione,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assumere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concretamente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nti</a:t>
            </a:r>
            <a:r>
              <a:rPr sz="1400" spc="-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larità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grup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classe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attiva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creazione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percorso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individualizzato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specifico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l’alunno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disabile.</a:t>
            </a:r>
            <a:endParaRPr sz="1400">
              <a:latin typeface="Book Antiqua"/>
              <a:cs typeface="Book Antiqua"/>
            </a:endParaRPr>
          </a:p>
          <a:p>
            <a:pPr marL="91440" marR="1043305">
              <a:lnSpc>
                <a:spcPts val="1670"/>
              </a:lnSpc>
              <a:spcBef>
                <a:spcPts val="55"/>
              </a:spcBef>
            </a:pPr>
            <a:r>
              <a:rPr sz="1400" spc="-10" dirty="0">
                <a:latin typeface="Book Antiqua"/>
                <a:cs typeface="Book Antiqua"/>
              </a:rPr>
              <a:t>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genitor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</a:t>
            </a:r>
            <a:r>
              <a:rPr sz="1400" spc="-5" dirty="0">
                <a:latin typeface="Book Antiqua"/>
                <a:cs typeface="Book Antiqua"/>
              </a:rPr>
              <a:t>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ttraverso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rapporto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scuola-famig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collaborano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costruzione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progetto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vita.</a:t>
            </a:r>
            <a:endParaRPr sz="1400">
              <a:latin typeface="Book Antiqua"/>
              <a:cs typeface="Book Antiqua"/>
            </a:endParaRPr>
          </a:p>
          <a:p>
            <a:pPr marL="91440">
              <a:lnSpc>
                <a:spcPts val="1620"/>
              </a:lnSpc>
              <a:buFont typeface="Book Antiqua"/>
              <a:buChar char="–"/>
              <a:tabLst>
                <a:tab pos="224790" algn="l"/>
              </a:tabLst>
            </a:pPr>
            <a:r>
              <a:rPr sz="1400" spc="-10" dirty="0">
                <a:latin typeface="Book Antiqua"/>
                <a:cs typeface="Book Antiqua"/>
              </a:rPr>
              <a:t>g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sp</a:t>
            </a:r>
            <a:r>
              <a:rPr sz="1400" b="1" spc="-5" dirty="0">
                <a:latin typeface="Book Antiqua"/>
                <a:cs typeface="Book Antiqua"/>
              </a:rPr>
              <a:t>e</a:t>
            </a:r>
            <a:r>
              <a:rPr sz="1400" b="1" spc="-10" dirty="0">
                <a:latin typeface="Book Antiqua"/>
                <a:cs typeface="Book Antiqua"/>
              </a:rPr>
              <a:t>c</a:t>
            </a:r>
            <a:r>
              <a:rPr sz="1400" b="1" spc="-15" dirty="0">
                <a:latin typeface="Book Antiqua"/>
                <a:cs typeface="Book Antiqua"/>
              </a:rPr>
              <a:t>ialist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eq</a:t>
            </a:r>
            <a:r>
              <a:rPr sz="1400" b="1" spc="-20" dirty="0">
                <a:latin typeface="Book Antiqua"/>
                <a:cs typeface="Book Antiqua"/>
              </a:rPr>
              <a:t>u</a:t>
            </a:r>
            <a:r>
              <a:rPr sz="1400" b="1" spc="-10" dirty="0">
                <a:latin typeface="Book Antiqua"/>
                <a:cs typeface="Book Antiqua"/>
              </a:rPr>
              <a:t>ipe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multi</a:t>
            </a:r>
            <a:r>
              <a:rPr sz="1400" b="1" spc="-20" dirty="0">
                <a:latin typeface="Book Antiqua"/>
                <a:cs typeface="Book Antiqua"/>
              </a:rPr>
              <a:t>d</a:t>
            </a:r>
            <a:r>
              <a:rPr sz="1400" b="1" spc="-10" dirty="0">
                <a:latin typeface="Book Antiqua"/>
                <a:cs typeface="Book Antiqua"/>
              </a:rPr>
              <a:t>isci</a:t>
            </a:r>
            <a:r>
              <a:rPr sz="1400" b="1" spc="-20" dirty="0">
                <a:latin typeface="Book Antiqua"/>
                <a:cs typeface="Book Antiqua"/>
              </a:rPr>
              <a:t>p</a:t>
            </a:r>
            <a:r>
              <a:rPr sz="1400" b="1" spc="-10" dirty="0">
                <a:latin typeface="Book Antiqua"/>
                <a:cs typeface="Book Antiqua"/>
              </a:rPr>
              <a:t>l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ari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endParaRPr sz="1400">
              <a:latin typeface="Book Antiqua"/>
              <a:cs typeface="Book Antiqua"/>
            </a:endParaRPr>
          </a:p>
          <a:p>
            <a:pPr marL="91440" marR="711835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collaborano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docenti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l’analisi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situazione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partenza,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le</a:t>
            </a:r>
            <a:r>
              <a:rPr sz="1400" spc="-10" dirty="0">
                <a:latin typeface="Book Antiqua"/>
                <a:cs typeface="Book Antiqua"/>
              </a:rPr>
              <a:t>ttura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Diagnos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Funzional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stesura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Profil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Dinamic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Funzionale.</a:t>
            </a:r>
            <a:endParaRPr sz="1400">
              <a:latin typeface="Book Antiqua"/>
              <a:cs typeface="Book Antiqua"/>
            </a:endParaRPr>
          </a:p>
          <a:p>
            <a:pPr marL="91440" marR="873125">
              <a:lnSpc>
                <a:spcPts val="1670"/>
              </a:lnSpc>
              <a:spcBef>
                <a:spcPts val="55"/>
              </a:spcBef>
              <a:buFont typeface="Book Antiqua"/>
              <a:buChar char="–"/>
              <a:tabLst>
                <a:tab pos="224154" algn="l"/>
              </a:tabLst>
            </a:pPr>
            <a:r>
              <a:rPr sz="1400" spc="-10" dirty="0">
                <a:latin typeface="Book Antiqua"/>
                <a:cs typeface="Book Antiqua"/>
              </a:rPr>
              <a:t>g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Book Antiqua"/>
                <a:cs typeface="Book Antiqua"/>
              </a:rPr>
              <a:t>a</a:t>
            </a:r>
            <a:r>
              <a:rPr sz="1400" b="1" spc="-10" dirty="0">
                <a:latin typeface="Book Antiqua"/>
                <a:cs typeface="Book Antiqua"/>
              </a:rPr>
              <a:t>s</a:t>
            </a:r>
            <a:r>
              <a:rPr sz="1400" b="1" spc="-15" dirty="0">
                <a:latin typeface="Book Antiqua"/>
                <a:cs typeface="Book Antiqua"/>
              </a:rPr>
              <a:t>sistent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educativ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supportano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l’alunno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svolgim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tt</a:t>
            </a:r>
            <a:r>
              <a:rPr sz="1400" spc="-10" dirty="0">
                <a:latin typeface="Book Antiqua"/>
                <a:cs typeface="Book Antiqua"/>
              </a:rPr>
              <a:t>iv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laborano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Consiglio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Classe.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6905" y="1340862"/>
            <a:ext cx="7436484" cy="4221480"/>
          </a:xfrm>
          <a:custGeom>
            <a:avLst/>
            <a:gdLst/>
            <a:ahLst/>
            <a:cxnLst/>
            <a:rect l="l" t="t" r="r" b="b"/>
            <a:pathLst>
              <a:path w="7436484" h="4221480">
                <a:moveTo>
                  <a:pt x="0" y="4221479"/>
                </a:moveTo>
                <a:lnTo>
                  <a:pt x="7436357" y="4221479"/>
                </a:lnTo>
                <a:lnTo>
                  <a:pt x="7436357" y="0"/>
                </a:lnTo>
                <a:lnTo>
                  <a:pt x="0" y="0"/>
                </a:lnTo>
                <a:lnTo>
                  <a:pt x="0" y="4221479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1747" y="634402"/>
            <a:ext cx="7267575" cy="4880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935" marR="1336675" indent="134620">
              <a:lnSpc>
                <a:spcPct val="100000"/>
              </a:lnSpc>
            </a:pP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ISTITUT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PREVIVIST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PE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R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’INTEGRAZIONE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DEGLI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ALUNNI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N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SITUAZIONE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spc="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HANDICAP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Book Antiqua"/>
                <a:cs typeface="Book Antiqua"/>
              </a:rPr>
              <a:t>Individuazion</a:t>
            </a:r>
            <a:r>
              <a:rPr sz="1800" b="1" spc="-10" dirty="0">
                <a:latin typeface="Book Antiqua"/>
                <a:cs typeface="Book Antiqua"/>
              </a:rPr>
              <a:t>e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un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alunno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situazione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handicap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Book Antiqua"/>
                <a:cs typeface="Book Antiqua"/>
              </a:rPr>
              <a:t>(art.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D.P.R.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24/2/94;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D.P.C.M.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185/2006;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Intesa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S/R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20/3/2008)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b="1" dirty="0">
                <a:latin typeface="Book Antiqua"/>
                <a:cs typeface="Book Antiqua"/>
              </a:rPr>
              <a:t>Diagnosi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funzionale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ts val="2150"/>
              </a:lnSpc>
            </a:pPr>
            <a:r>
              <a:rPr sz="1800" i="1" dirty="0">
                <a:latin typeface="Book Antiqua"/>
                <a:cs typeface="Book Antiqua"/>
              </a:rPr>
              <a:t>(art.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3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D.P.R.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24/2/94;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Intesa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S/R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20/3/2008)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Book Antiqua"/>
                <a:cs typeface="Book Antiqua"/>
              </a:rPr>
              <a:t>Profilo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dinamico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funzionale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latin typeface="Book Antiqua"/>
                <a:cs typeface="Book Antiqua"/>
              </a:rPr>
              <a:t>(art.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4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D.P.R.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24/2/94;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12.4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L.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104/92;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Intesa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S/R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20/3/2008)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b="1" spc="-10" dirty="0">
                <a:latin typeface="Book Antiqua"/>
                <a:cs typeface="Book Antiqua"/>
              </a:rPr>
              <a:t>Piano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Educativo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Individualizzato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ts val="2150"/>
              </a:lnSpc>
            </a:pPr>
            <a:r>
              <a:rPr sz="1800" i="1" dirty="0">
                <a:latin typeface="Book Antiqua"/>
                <a:cs typeface="Book Antiqua"/>
              </a:rPr>
              <a:t>(art.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5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D.P.R.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24/2/94;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art.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3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Intesa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S/R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20/3/2008)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b="1" spc="-10" dirty="0">
                <a:latin typeface="Book Antiqua"/>
                <a:cs typeface="Book Antiqua"/>
              </a:rPr>
              <a:t>Verifiche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al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Profilo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dinamico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funzionale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ts val="2150"/>
              </a:lnSpc>
            </a:pPr>
            <a:r>
              <a:rPr sz="1800" i="1" dirty="0">
                <a:latin typeface="Book Antiqua"/>
                <a:cs typeface="Book Antiqua"/>
              </a:rPr>
              <a:t>(art.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6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D.P.R.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24.2.94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–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Book Antiqua"/>
                <a:cs typeface="Book Antiqua"/>
              </a:rPr>
              <a:t>a</a:t>
            </a:r>
            <a:r>
              <a:rPr sz="1800" i="1" spc="-5" dirty="0">
                <a:latin typeface="Book Antiqua"/>
                <a:cs typeface="Book Antiqua"/>
              </a:rPr>
              <a:t>rt</a:t>
            </a:r>
            <a:r>
              <a:rPr sz="1800" i="1" dirty="0">
                <a:latin typeface="Book Antiqua"/>
                <a:cs typeface="Book Antiqua"/>
              </a:rPr>
              <a:t>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12.8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Book Antiqua"/>
                <a:cs typeface="Book Antiqua"/>
              </a:rPr>
              <a:t>L</a:t>
            </a:r>
            <a:r>
              <a:rPr sz="1800" i="1" dirty="0">
                <a:latin typeface="Book Antiqua"/>
                <a:cs typeface="Book Antiqua"/>
              </a:rPr>
              <a:t>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104/92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–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Book Antiqua"/>
                <a:cs typeface="Book Antiqua"/>
              </a:rPr>
              <a:t>a</a:t>
            </a:r>
            <a:r>
              <a:rPr sz="1800" i="1" spc="-5" dirty="0">
                <a:latin typeface="Book Antiqua"/>
                <a:cs typeface="Book Antiqua"/>
              </a:rPr>
              <a:t>rt</a:t>
            </a:r>
            <a:r>
              <a:rPr sz="1800" i="1" dirty="0">
                <a:latin typeface="Book Antiqua"/>
                <a:cs typeface="Book Antiqua"/>
              </a:rPr>
              <a:t>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D.P.C.M.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185/2006</a:t>
            </a:r>
            <a:endParaRPr sz="1800">
              <a:latin typeface="Book Antiqua"/>
              <a:cs typeface="Book Antiqua"/>
            </a:endParaRPr>
          </a:p>
          <a:p>
            <a:pPr marL="69215">
              <a:lnSpc>
                <a:spcPct val="100000"/>
              </a:lnSpc>
            </a:pPr>
            <a:r>
              <a:rPr sz="1800" i="1" dirty="0">
                <a:latin typeface="Book Antiqua"/>
                <a:cs typeface="Book Antiqua"/>
              </a:rPr>
              <a:t>–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Book Antiqua"/>
                <a:cs typeface="Book Antiqua"/>
              </a:rPr>
              <a:t>a</a:t>
            </a:r>
            <a:r>
              <a:rPr sz="1800" i="1" spc="-5" dirty="0">
                <a:latin typeface="Book Antiqua"/>
                <a:cs typeface="Book Antiqua"/>
              </a:rPr>
              <a:t>rt</a:t>
            </a:r>
            <a:r>
              <a:rPr sz="1800" i="1" dirty="0">
                <a:latin typeface="Book Antiqua"/>
                <a:cs typeface="Book Antiqua"/>
              </a:rPr>
              <a:t>.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2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Intesa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Book Antiqua"/>
                <a:cs typeface="Book Antiqua"/>
              </a:rPr>
              <a:t>S/</a:t>
            </a:r>
            <a:r>
              <a:rPr sz="1800" i="1" dirty="0">
                <a:latin typeface="Book Antiqua"/>
                <a:cs typeface="Book Antiqua"/>
              </a:rPr>
              <a:t>R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20/3/2008)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905" y="5733791"/>
            <a:ext cx="7417434" cy="65087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 marR="280035">
              <a:lnSpc>
                <a:spcPct val="100000"/>
              </a:lnSpc>
            </a:pPr>
            <a:r>
              <a:rPr sz="1800" b="1" spc="-10" dirty="0">
                <a:latin typeface="Book Antiqua"/>
                <a:cs typeface="Book Antiqua"/>
              </a:rPr>
              <a:t>Tutela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della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privac</a:t>
            </a:r>
            <a:r>
              <a:rPr sz="1800" b="1" spc="-5" dirty="0">
                <a:latin typeface="Book Antiqua"/>
                <a:cs typeface="Book Antiqua"/>
              </a:rPr>
              <a:t>y</a:t>
            </a:r>
            <a:r>
              <a:rPr sz="1800" dirty="0">
                <a:latin typeface="Book Antiqua"/>
                <a:cs typeface="Book Antiqua"/>
              </a:rPr>
              <a:t>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notizie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sulle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minorazion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degli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alunni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disabili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costituiscono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"dati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sensibili"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sensi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dell’art.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22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L.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196/2003</a:t>
            </a:r>
            <a:endParaRPr sz="18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2045" y="680636"/>
            <a:ext cx="6419850" cy="575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18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PERCORSO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OPERATIVO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ts val="2150"/>
              </a:lnSpc>
            </a:pPr>
            <a:r>
              <a:rPr sz="1800" spc="-10" dirty="0">
                <a:latin typeface="Book Antiqua"/>
                <a:cs typeface="Book Antiqua"/>
              </a:rPr>
              <a:t>L’organizzazione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lavoro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degli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insegnanti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prevede:</a:t>
            </a:r>
            <a:endParaRPr sz="1800">
              <a:latin typeface="Book Antiqua"/>
              <a:cs typeface="Book Antiqua"/>
            </a:endParaRPr>
          </a:p>
          <a:p>
            <a:pPr marL="12700" marR="1244600">
              <a:lnSpc>
                <a:spcPct val="100000"/>
              </a:lnSpc>
              <a:spcBef>
                <a:spcPts val="5"/>
              </a:spcBef>
              <a:buFont typeface="Book Antiqua"/>
              <a:buAutoNum type="arabicParenR"/>
              <a:tabLst>
                <a:tab pos="260985" algn="l"/>
              </a:tabLst>
            </a:pPr>
            <a:r>
              <a:rPr sz="1800" spc="-10" dirty="0">
                <a:latin typeface="Book Antiqua"/>
                <a:cs typeface="Book Antiqua"/>
              </a:rPr>
              <a:t>l’inquadramento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situazione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stesura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PDF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attraverso: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Book Antiqua"/>
                <a:cs typeface="Book Antiqua"/>
              </a:rPr>
              <a:t>-lettura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diagnosi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funzionale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Book Antiqua"/>
                <a:cs typeface="Book Antiqua"/>
              </a:rPr>
              <a:t>-colloquio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gli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esperti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Book Antiqua"/>
                <a:cs typeface="Book Antiqua"/>
              </a:rPr>
              <a:t>-colloquio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famiglia</a:t>
            </a:r>
            <a:endParaRPr sz="1800">
              <a:latin typeface="Book Antiqua"/>
              <a:cs typeface="Book Antiqua"/>
            </a:endParaRPr>
          </a:p>
          <a:p>
            <a:pPr marL="12700" marR="286131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Book Antiqua"/>
                <a:cs typeface="Book Antiqua"/>
              </a:rPr>
              <a:t>-colloquio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d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spc="-10" dirty="0">
                <a:latin typeface="Book Antiqua"/>
                <a:cs typeface="Book Antiqua"/>
              </a:rPr>
              <a:t>c</a:t>
            </a:r>
            <a:r>
              <a:rPr sz="1800" spc="-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dell’ordine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scolastico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precedente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successivo;</a:t>
            </a:r>
            <a:endParaRPr sz="1800">
              <a:latin typeface="Book Antiqua"/>
              <a:cs typeface="Book Antiqua"/>
            </a:endParaRPr>
          </a:p>
          <a:p>
            <a:pPr marL="12700" marR="1200785">
              <a:lnSpc>
                <a:spcPct val="100000"/>
              </a:lnSpc>
              <a:spcBef>
                <a:spcPts val="5"/>
              </a:spcBef>
              <a:buFont typeface="Book Antiqua"/>
              <a:buAutoNum type="arabicParenR" startAt="2"/>
              <a:tabLst>
                <a:tab pos="260985" algn="l"/>
              </a:tabLst>
            </a:pPr>
            <a:r>
              <a:rPr sz="1800" spc="-10" dirty="0">
                <a:latin typeface="Book Antiqua"/>
                <a:cs typeface="Book Antiqua"/>
              </a:rPr>
              <a:t>l’osservazione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dell’alunno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un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contesto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libero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strutturato;</a:t>
            </a:r>
            <a:endParaRPr sz="1800">
              <a:latin typeface="Book Antiqua"/>
              <a:cs typeface="Book Antiqua"/>
            </a:endParaRPr>
          </a:p>
          <a:p>
            <a:pPr marL="260350" indent="-247650">
              <a:lnSpc>
                <a:spcPct val="100000"/>
              </a:lnSpc>
              <a:spcBef>
                <a:spcPts val="125"/>
              </a:spcBef>
              <a:buFont typeface="Book Antiqua"/>
              <a:buAutoNum type="arabicParenR" startAt="2"/>
              <a:tabLst>
                <a:tab pos="260985" algn="l"/>
              </a:tabLst>
            </a:pPr>
            <a:r>
              <a:rPr sz="1800" spc="-10" dirty="0">
                <a:latin typeface="Book Antiqua"/>
                <a:cs typeface="Book Antiqua"/>
              </a:rPr>
              <a:t>l’analisi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situazione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classe/interclasse;</a:t>
            </a:r>
            <a:endParaRPr sz="1800">
              <a:latin typeface="Book Antiqua"/>
              <a:cs typeface="Book Antiqua"/>
            </a:endParaRPr>
          </a:p>
          <a:p>
            <a:pPr marL="12700" marR="1093470">
              <a:lnSpc>
                <a:spcPct val="100000"/>
              </a:lnSpc>
              <a:spcBef>
                <a:spcPts val="5"/>
              </a:spcBef>
              <a:buFont typeface="Book Antiqua"/>
              <a:buAutoNum type="arabicParenR" startAt="2"/>
              <a:tabLst>
                <a:tab pos="260985" algn="l"/>
              </a:tabLst>
            </a:pP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stesura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pian</a:t>
            </a:r>
            <a:r>
              <a:rPr sz="1800" dirty="0">
                <a:latin typeface="Book Antiqua"/>
                <a:cs typeface="Book Antiqua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spc="-10" dirty="0">
                <a:latin typeface="Book Antiqua"/>
                <a:cs typeface="Book Antiqua"/>
              </a:rPr>
              <a:t>voro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elaborato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tutti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gli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insegnanti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predisposizione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P.E.I.,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cui</a:t>
            </a:r>
            <a:endParaRPr sz="1800">
              <a:latin typeface="Book Antiqua"/>
              <a:cs typeface="Book Antiqua"/>
            </a:endParaRPr>
          </a:p>
          <a:p>
            <a:pPr marL="12700" marR="154940">
              <a:lnSpc>
                <a:spcPct val="100000"/>
              </a:lnSpc>
            </a:pPr>
            <a:r>
              <a:rPr sz="1800" dirty="0">
                <a:latin typeface="Book Antiqua"/>
                <a:cs typeface="Book Antiqua"/>
              </a:rPr>
              <a:t>obiettivi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devono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integrarsi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l’itin</a:t>
            </a:r>
            <a:r>
              <a:rPr sz="1800" spc="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r</a:t>
            </a:r>
            <a:r>
              <a:rPr sz="1800" spc="-10" dirty="0">
                <a:latin typeface="Book Antiqua"/>
                <a:cs typeface="Book Antiqua"/>
              </a:rPr>
              <a:t>ario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educativo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didattico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stabilito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classe.</a:t>
            </a:r>
            <a:endParaRPr sz="18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latin typeface="Book Antiqua"/>
                <a:cs typeface="Book Antiqua"/>
              </a:rPr>
              <a:t>Il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Piano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Educativo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Individualizzato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va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presentato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consegnato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copia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genitori,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ch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devono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sottoscriverlo.</a:t>
            </a:r>
            <a:endParaRPr sz="1800">
              <a:latin typeface="Book Antiqua"/>
              <a:cs typeface="Book Antiqua"/>
            </a:endParaRPr>
          </a:p>
          <a:p>
            <a:pPr marL="12700" marR="768985">
              <a:lnSpc>
                <a:spcPct val="100000"/>
              </a:lnSpc>
              <a:buFont typeface="Book Antiqua"/>
              <a:buAutoNum type="arabicParenR" startAt="5"/>
              <a:tabLst>
                <a:tab pos="260985" algn="l"/>
              </a:tabLst>
            </a:pP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revisione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periodica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programmazioni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(individualizzata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classe)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adeguamenti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base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</a:t>
            </a:r>
            <a:r>
              <a:rPr sz="1800" spc="5" dirty="0">
                <a:latin typeface="Book Antiqua"/>
                <a:cs typeface="Book Antiqua"/>
              </a:rPr>
              <a:t>r</a:t>
            </a:r>
            <a:r>
              <a:rPr sz="1800" spc="-10" dirty="0">
                <a:latin typeface="Book Antiqua"/>
                <a:cs typeface="Book Antiqua"/>
              </a:rPr>
              <a:t>ogressi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raggiunti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dall'alunno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alle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difficoltà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esistenti.</a:t>
            </a:r>
            <a:endParaRPr sz="18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487" y="2418760"/>
            <a:ext cx="8204200" cy="289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800" spc="-10" dirty="0">
                <a:latin typeface="Book Antiqua"/>
                <a:cs typeface="Book Antiqua"/>
              </a:rPr>
              <a:t>Le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linee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operative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agosto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2011,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forniscono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alcune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indicazion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ci</a:t>
            </a:r>
            <a:r>
              <a:rPr sz="1800" spc="-5" dirty="0">
                <a:latin typeface="Book Antiqua"/>
                <a:cs typeface="Book Antiqua"/>
              </a:rPr>
              <a:t>r</a:t>
            </a:r>
            <a:r>
              <a:rPr sz="1800" spc="-15" dirty="0">
                <a:latin typeface="Book Antiqua"/>
                <a:cs typeface="Book Antiqua"/>
              </a:rPr>
              <a:t>c</a:t>
            </a:r>
            <a:r>
              <a:rPr sz="1800" dirty="0">
                <a:latin typeface="Book Antiqua"/>
                <a:cs typeface="Book Antiqua"/>
              </a:rPr>
              <a:t>a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endParaRPr sz="1800">
              <a:latin typeface="Book Antiqua"/>
              <a:cs typeface="Book Antiqu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Book Antiqua"/>
                <a:cs typeface="Book Antiqua"/>
              </a:rPr>
              <a:t>tempisica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riferiment</a:t>
            </a:r>
            <a:r>
              <a:rPr sz="1800" b="1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:</a:t>
            </a:r>
            <a:endParaRPr sz="1800">
              <a:latin typeface="Book Antiqua"/>
              <a:cs typeface="Book Antiqua"/>
            </a:endParaRPr>
          </a:p>
          <a:p>
            <a:pPr marL="755650" marR="5080" lvl="1" indent="-285750" algn="just">
              <a:lnSpc>
                <a:spcPct val="100000"/>
              </a:lnSpc>
              <a:spcBef>
                <a:spcPts val="434"/>
              </a:spcBef>
              <a:buClr>
                <a:srgbClr val="010000"/>
              </a:buClr>
              <a:buFont typeface="Book Antiqua"/>
              <a:buChar char="–"/>
              <a:tabLst>
                <a:tab pos="756285" algn="l"/>
              </a:tabLst>
            </a:pPr>
            <a:r>
              <a:rPr sz="1800" b="1" dirty="0">
                <a:latin typeface="Book Antiqua"/>
                <a:cs typeface="Book Antiqua"/>
              </a:rPr>
              <a:t>Per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la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14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presentazione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delle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domande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dirty="0">
                <a:latin typeface="Times New Roman"/>
                <a:cs typeface="Times New Roman"/>
              </a:rPr>
              <a:t>  </a:t>
            </a:r>
            <a:r>
              <a:rPr sz="1800" b="1" spc="-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accertament</a:t>
            </a:r>
            <a:r>
              <a:rPr sz="1800" b="1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entro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il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31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dicembre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bambini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prima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spc="-10" dirty="0">
                <a:latin typeface="Book Antiqua"/>
                <a:cs typeface="Book Antiqua"/>
              </a:rPr>
              <a:t>sc</a:t>
            </a:r>
            <a:r>
              <a:rPr sz="1800" dirty="0">
                <a:latin typeface="Book Antiqua"/>
                <a:cs typeface="Book Antiqua"/>
              </a:rPr>
              <a:t>olarizzazione;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Book Antiqua"/>
                <a:cs typeface="Book Antiqua"/>
              </a:rPr>
              <a:t>al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Book Antiqua"/>
                <a:cs typeface="Book Antiqua"/>
              </a:rPr>
              <a:t>più</a:t>
            </a:r>
            <a:r>
              <a:rPr sz="1800" dirty="0">
                <a:latin typeface="Times New Roman"/>
                <a:cs typeface="Times New Roman"/>
              </a:rPr>
              <a:t>  </a:t>
            </a:r>
            <a:r>
              <a:rPr sz="1800" dirty="0">
                <a:latin typeface="Book Antiqua"/>
                <a:cs typeface="Book Antiqua"/>
              </a:rPr>
              <a:t>tardi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aprile-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maggio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bambini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frequentano;</a:t>
            </a:r>
            <a:endParaRPr sz="1800">
              <a:latin typeface="Book Antiqua"/>
              <a:cs typeface="Book Antiqua"/>
            </a:endParaRPr>
          </a:p>
          <a:p>
            <a:pPr marL="755650" marR="5080" lvl="1" indent="-285750" algn="just">
              <a:lnSpc>
                <a:spcPct val="100000"/>
              </a:lnSpc>
              <a:spcBef>
                <a:spcPts val="434"/>
              </a:spcBef>
              <a:buClr>
                <a:srgbClr val="010000"/>
              </a:buClr>
              <a:buFont typeface="Book Antiqua"/>
              <a:buChar char="–"/>
              <a:tabLst>
                <a:tab pos="756285" algn="l"/>
              </a:tabLst>
            </a:pPr>
            <a:r>
              <a:rPr sz="1800" b="1" dirty="0">
                <a:latin typeface="Book Antiqua"/>
                <a:cs typeface="Book Antiqua"/>
              </a:rPr>
              <a:t>Per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la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visit</a:t>
            </a:r>
            <a:r>
              <a:rPr sz="1800" b="1" dirty="0">
                <a:latin typeface="Book Antiqua"/>
                <a:cs typeface="Book Antiqua"/>
              </a:rPr>
              <a:t>a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accertamento: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entro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60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giorn</a:t>
            </a:r>
            <a:r>
              <a:rPr sz="1800" b="1" dirty="0">
                <a:latin typeface="Book Antiqua"/>
                <a:cs typeface="Book Antiqua"/>
              </a:rPr>
              <a:t>i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dalla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domanda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…..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inoltre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“il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verbale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accertamento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deve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essere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stato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redatto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entro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il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15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luglio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avere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validità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n</a:t>
            </a:r>
            <a:r>
              <a:rPr sz="1800" spc="-10" dirty="0">
                <a:latin typeface="Book Antiqua"/>
                <a:cs typeface="Book Antiqua"/>
              </a:rPr>
              <a:t>ell’an</a:t>
            </a:r>
            <a:r>
              <a:rPr sz="1800" spc="-15" dirty="0">
                <a:latin typeface="Book Antiqua"/>
                <a:cs typeface="Book Antiqua"/>
              </a:rPr>
              <a:t>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successivo”;</a:t>
            </a:r>
            <a:endParaRPr sz="1800">
              <a:latin typeface="Book Antiqua"/>
              <a:cs typeface="Book Antiqua"/>
            </a:endParaRPr>
          </a:p>
          <a:p>
            <a:pPr marL="755650" marR="5080" lvl="1" indent="-285750" algn="just">
              <a:lnSpc>
                <a:spcPct val="100000"/>
              </a:lnSpc>
              <a:spcBef>
                <a:spcPts val="434"/>
              </a:spcBef>
              <a:buClr>
                <a:srgbClr val="010000"/>
              </a:buClr>
              <a:buFont typeface="Book Antiqua"/>
              <a:buChar char="–"/>
              <a:tabLst>
                <a:tab pos="756285" algn="l"/>
              </a:tabLst>
            </a:pPr>
            <a:r>
              <a:rPr sz="1800" b="1" dirty="0">
                <a:latin typeface="Book Antiqua"/>
                <a:cs typeface="Book Antiqua"/>
              </a:rPr>
              <a:t>Per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la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stesura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della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DF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(diagnosi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funzi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nale).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bambin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Book Antiqua"/>
                <a:cs typeface="Book Antiqua"/>
              </a:rPr>
              <a:t>prima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Book Antiqua"/>
                <a:cs typeface="Book Antiqua"/>
              </a:rPr>
              <a:t>iscrizione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20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(nido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materna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scu</a:t>
            </a:r>
            <a:r>
              <a:rPr sz="1800" spc="-5" dirty="0">
                <a:latin typeface="Book Antiqua"/>
                <a:cs typeface="Book Antiqua"/>
              </a:rPr>
              <a:t>ol</a:t>
            </a:r>
            <a:r>
              <a:rPr sz="1800" dirty="0">
                <a:latin typeface="Book Antiqua"/>
                <a:cs typeface="Book Antiqua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primaria):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entro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scad</a:t>
            </a:r>
            <a:r>
              <a:rPr sz="1800" spc="-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nza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delle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6636" y="5331588"/>
            <a:ext cx="1861820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1105" algn="l"/>
                <a:tab pos="1781810" algn="l"/>
              </a:tabLst>
            </a:pPr>
            <a:r>
              <a:rPr sz="1800" spc="-10" dirty="0">
                <a:latin typeface="Book Antiqua"/>
                <a:cs typeface="Book Antiqua"/>
              </a:rPr>
              <a:t>iscrizi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ni;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p</a:t>
            </a:r>
            <a:r>
              <a:rPr sz="1800" spc="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i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72895" algn="l"/>
              </a:tabLst>
            </a:pPr>
            <a:r>
              <a:rPr sz="1800" i="1" spc="-10" dirty="0">
                <a:latin typeface="Book Antiqua"/>
                <a:cs typeface="Book Antiqua"/>
              </a:rPr>
              <a:t>aggiornamenti</a:t>
            </a:r>
            <a:r>
              <a:rPr sz="1800" dirty="0">
                <a:latin typeface="Book Antiqua"/>
                <a:cs typeface="Book Antiqua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al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5275" y="5331588"/>
            <a:ext cx="5563235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9385">
              <a:lnSpc>
                <a:spcPct val="100000"/>
              </a:lnSpc>
              <a:tabLst>
                <a:tab pos="1049020" algn="l"/>
                <a:tab pos="1230630" algn="l"/>
                <a:tab pos="1412875" algn="l"/>
                <a:tab pos="1795145" algn="l"/>
                <a:tab pos="2233930" algn="l"/>
                <a:tab pos="2597150" algn="l"/>
                <a:tab pos="3170555" algn="l"/>
                <a:tab pos="3395979" algn="l"/>
                <a:tab pos="3923665" algn="l"/>
                <a:tab pos="4280535" algn="l"/>
                <a:tab pos="4730115" algn="l"/>
                <a:tab pos="5342890" algn="l"/>
              </a:tabLst>
            </a:pPr>
            <a:r>
              <a:rPr sz="1800" dirty="0">
                <a:latin typeface="Book Antiqua"/>
                <a:cs typeface="Book Antiqua"/>
              </a:rPr>
              <a:t>bambini</a:t>
            </a:r>
            <a:r>
              <a:rPr sz="1800" dirty="0">
                <a:latin typeface="Times New Roman"/>
                <a:cs typeface="Times New Roman"/>
              </a:rPr>
              <a:t>		</a:t>
            </a:r>
            <a:r>
              <a:rPr sz="1800" spc="-10" dirty="0">
                <a:latin typeface="Book Antiqua"/>
                <a:cs typeface="Book Antiqua"/>
              </a:rPr>
              <a:t>che</a:t>
            </a:r>
            <a:r>
              <a:rPr sz="1800" spc="-10" dirty="0">
                <a:latin typeface="Times New Roman"/>
                <a:cs typeface="Times New Roman"/>
              </a:rPr>
              <a:t>	</a:t>
            </a:r>
            <a:r>
              <a:rPr sz="1800" i="1" spc="-10" dirty="0">
                <a:latin typeface="Book Antiqua"/>
                <a:cs typeface="Book Antiqua"/>
              </a:rPr>
              <a:t>frequentano</a:t>
            </a:r>
            <a:r>
              <a:rPr sz="1800" dirty="0">
                <a:latin typeface="Book Antiqua"/>
                <a:cs typeface="Book Antiqua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entro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apirle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dirty="0">
                <a:latin typeface="Book Antiqua"/>
                <a:cs typeface="Book Antiqua"/>
              </a:rPr>
              <a:t>maggio;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passagio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20" dirty="0">
                <a:latin typeface="Book Antiqua"/>
                <a:cs typeface="Book Antiqua"/>
              </a:rPr>
              <a:t>d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ordine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scuola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e/o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4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presenza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6872" y="5880907"/>
            <a:ext cx="38042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Book Antiqua"/>
                <a:cs typeface="Book Antiqua"/>
              </a:rPr>
              <a:t>significativi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cambiamenti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quad</a:t>
            </a:r>
            <a:r>
              <a:rPr sz="1800" dirty="0">
                <a:latin typeface="Book Antiqua"/>
                <a:cs typeface="Book Antiqua"/>
              </a:rPr>
              <a:t>r</a:t>
            </a:r>
            <a:r>
              <a:rPr sz="1800" spc="-10" dirty="0">
                <a:latin typeface="Book Antiqua"/>
                <a:cs typeface="Book Antiqua"/>
              </a:rPr>
              <a:t>o.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939" y="689399"/>
            <a:ext cx="84740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Percorso</a:t>
            </a:r>
            <a:r>
              <a:rPr sz="1800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per</a:t>
            </a:r>
            <a:r>
              <a:rPr sz="1800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il</a:t>
            </a:r>
            <a:r>
              <a:rPr sz="1800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riconoscimento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della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condizione</a:t>
            </a:r>
            <a:r>
              <a:rPr sz="1800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di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alunno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in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si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tuazione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di</a:t>
            </a:r>
            <a:r>
              <a:rPr sz="1800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3300"/>
                </a:solidFill>
                <a:latin typeface="Book Antiqua"/>
                <a:cs typeface="Book Antiqua"/>
              </a:rPr>
              <a:t>handicap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5880" y="1196837"/>
            <a:ext cx="4753610" cy="93662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600" b="1" spc="-5" dirty="0">
                <a:latin typeface="Book Antiqua"/>
                <a:cs typeface="Book Antiqua"/>
              </a:rPr>
              <a:t>1</a:t>
            </a:r>
            <a:r>
              <a:rPr sz="1600" b="1" dirty="0">
                <a:latin typeface="Book Antiqua"/>
                <a:cs typeface="Book Antiqua"/>
              </a:rPr>
              <a:t>7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novembr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2011</a:t>
            </a:r>
            <a:endParaRPr sz="1600">
              <a:latin typeface="Book Antiqua"/>
              <a:cs typeface="Book Antiqua"/>
            </a:endParaRPr>
          </a:p>
          <a:p>
            <a:pPr marL="91440" marR="91440">
              <a:lnSpc>
                <a:spcPct val="120300"/>
              </a:lnSpc>
              <a:spcBef>
                <a:spcPts val="5"/>
              </a:spcBef>
            </a:pPr>
            <a:r>
              <a:rPr sz="1600" b="1" dirty="0">
                <a:latin typeface="Book Antiqua"/>
                <a:cs typeface="Book Antiqua"/>
              </a:rPr>
              <a:t>Linee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Book Antiqua"/>
                <a:cs typeface="Book Antiqua"/>
              </a:rPr>
              <a:t>o</a:t>
            </a:r>
            <a:r>
              <a:rPr sz="1600" b="1" spc="-5" dirty="0">
                <a:latin typeface="Book Antiqua"/>
                <a:cs typeface="Book Antiqua"/>
              </a:rPr>
              <a:t>p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spc="-10" dirty="0">
                <a:latin typeface="Book Antiqua"/>
                <a:cs typeface="Book Antiqua"/>
              </a:rPr>
              <a:t>r</a:t>
            </a:r>
            <a:r>
              <a:rPr sz="1600" b="1" dirty="0">
                <a:latin typeface="Book Antiqua"/>
                <a:cs typeface="Book Antiqua"/>
              </a:rPr>
              <a:t>ative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Regio</a:t>
            </a:r>
            <a:r>
              <a:rPr sz="1600" b="1" spc="-10" dirty="0">
                <a:latin typeface="Book Antiqua"/>
                <a:cs typeface="Book Antiqua"/>
              </a:rPr>
              <a:t>n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Book Antiqua"/>
                <a:cs typeface="Book Antiqua"/>
              </a:rPr>
              <a:t>L</a:t>
            </a:r>
            <a:r>
              <a:rPr sz="1600" b="1" spc="-5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Book Antiqua"/>
                <a:cs typeface="Book Antiqua"/>
              </a:rPr>
              <a:t>m</a:t>
            </a:r>
            <a:r>
              <a:rPr sz="1600" b="1" spc="-10" dirty="0">
                <a:latin typeface="Book Antiqua"/>
                <a:cs typeface="Book Antiqua"/>
              </a:rPr>
              <a:t>b</a:t>
            </a:r>
            <a:r>
              <a:rPr sz="1600" b="1" dirty="0">
                <a:latin typeface="Book Antiqua"/>
                <a:cs typeface="Book Antiqua"/>
              </a:rPr>
              <a:t>ardia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Book Antiqua"/>
                <a:cs typeface="Book Antiqua"/>
              </a:rPr>
              <a:t>d</a:t>
            </a:r>
            <a:r>
              <a:rPr sz="1600" b="1" spc="-5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Book Antiqua"/>
                <a:cs typeface="Book Antiqua"/>
              </a:rPr>
              <a:t>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4/08/2011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del</a:t>
            </a:r>
            <a:r>
              <a:rPr sz="1600" b="1" dirty="0">
                <a:latin typeface="Book Antiqua"/>
                <a:cs typeface="Book Antiqua"/>
              </a:rPr>
              <a:t>.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n</a:t>
            </a:r>
            <a:r>
              <a:rPr sz="1600" b="1" dirty="0">
                <a:latin typeface="Book Antiqua"/>
                <a:cs typeface="Book Antiqua"/>
              </a:rPr>
              <a:t>°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IX/2185</a:t>
            </a:r>
            <a:endParaRPr sz="16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4523" y="342308"/>
            <a:ext cx="93789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Gli</a:t>
            </a:r>
            <a:r>
              <a:rPr sz="180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att</a:t>
            </a:r>
            <a:r>
              <a:rPr sz="1800" spc="5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800" dirty="0">
                <a:solidFill>
                  <a:srgbClr val="003300"/>
                </a:solidFill>
                <a:latin typeface="Book Antiqua"/>
                <a:cs typeface="Book Antiqua"/>
              </a:rPr>
              <a:t>ri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637" y="967598"/>
            <a:ext cx="21069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spc="-10" dirty="0">
                <a:latin typeface="Book Antiqua"/>
                <a:cs typeface="Book Antiqua"/>
              </a:rPr>
              <a:t>Azienda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Sanitaria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L</a:t>
            </a:r>
            <a:r>
              <a:rPr sz="1200" b="1" spc="-20" dirty="0">
                <a:latin typeface="Book Antiqua"/>
                <a:cs typeface="Book Antiqua"/>
              </a:rPr>
              <a:t>o</a:t>
            </a:r>
            <a:r>
              <a:rPr sz="1200" b="1" spc="-10" dirty="0">
                <a:latin typeface="Book Antiqua"/>
                <a:cs typeface="Book Antiqua"/>
              </a:rPr>
              <a:t>cale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637" y="3259695"/>
            <a:ext cx="8350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spc="-10" dirty="0">
                <a:latin typeface="Book Antiqua"/>
                <a:cs typeface="Book Antiqua"/>
              </a:rPr>
              <a:t>Scu</a:t>
            </a:r>
            <a:r>
              <a:rPr sz="1200" b="1" spc="-15" dirty="0">
                <a:latin typeface="Book Antiqua"/>
                <a:cs typeface="Book Antiqua"/>
              </a:rPr>
              <a:t>o</a:t>
            </a:r>
            <a:r>
              <a:rPr sz="1200" b="1" dirty="0">
                <a:latin typeface="Book Antiqua"/>
                <a:cs typeface="Book Antiqua"/>
              </a:rPr>
              <a:t>la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37" y="4097896"/>
            <a:ext cx="2491740" cy="39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marR="5080" indent="-304800">
              <a:lnSpc>
                <a:spcPct val="12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spc="-10" dirty="0">
                <a:latin typeface="Book Antiqua"/>
                <a:cs typeface="Book Antiqua"/>
              </a:rPr>
              <a:t>Azienda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Ospedaliera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Book Antiqua"/>
                <a:cs typeface="Book Antiqua"/>
              </a:rPr>
              <a:t>e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Book Antiqua"/>
                <a:cs typeface="Book Antiqua"/>
              </a:rPr>
              <a:t>Privato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Accreditato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di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branca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37" y="2345295"/>
            <a:ext cx="17030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dirty="0">
                <a:latin typeface="Book Antiqua"/>
                <a:cs typeface="Book Antiqua"/>
              </a:rPr>
              <a:t>Privato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Accreditato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3844" y="667370"/>
            <a:ext cx="5509895" cy="1236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E’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titolar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dell’ac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c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ertamento</a:t>
            </a:r>
            <a:endParaRPr sz="1200">
              <a:latin typeface="Book Antiqua"/>
              <a:cs typeface="Book Antiqu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Istituisce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collegi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l’organismo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d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riesame</a:t>
            </a:r>
            <a:endParaRPr sz="1200">
              <a:latin typeface="Book Antiqua"/>
              <a:cs typeface="Book Antiqua"/>
            </a:endParaRPr>
          </a:p>
          <a:p>
            <a:pPr marL="355600" marR="5080" indent="-342900">
              <a:lnSpc>
                <a:spcPct val="100000"/>
              </a:lnSpc>
              <a:spcBef>
                <a:spcPts val="280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Garantisce</a:t>
            </a:r>
            <a:r>
              <a:rPr sz="1200" spc="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mas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ima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diffusione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dell’</a:t>
            </a:r>
            <a:r>
              <a:rPr sz="1200" spc="-2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nformazione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,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an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ch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n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colla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b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orazione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con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cuola,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A.O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altre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strutture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accreditate</a:t>
            </a:r>
            <a:endParaRPr sz="1200">
              <a:latin typeface="Book Antiqua"/>
              <a:cs typeface="Book Antiqua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07060A"/>
              </a:buClr>
              <a:buFont typeface="Book Antiqua"/>
              <a:buChar char="•"/>
              <a:tabLst>
                <a:tab pos="356235" algn="l"/>
              </a:tabLst>
            </a:pP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Partecipa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collegi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accertamento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riesame</a:t>
            </a:r>
            <a:endParaRPr sz="1200">
              <a:latin typeface="Book Antiqua"/>
              <a:cs typeface="Book Antiqu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07060A"/>
              </a:buClr>
              <a:buFont typeface="Book Antiqua"/>
              <a:buChar char="•"/>
              <a:tabLst>
                <a:tab pos="356235" algn="l"/>
              </a:tabLst>
            </a:pP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Cura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trasmi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sione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delle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informazioni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verso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Reg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ione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3997" y="2191371"/>
            <a:ext cx="5236210" cy="579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latin typeface="Book Antiqua"/>
                <a:cs typeface="Book Antiqua"/>
              </a:rPr>
              <a:t>Produce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il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certificato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diagnostico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Book Antiqua"/>
                <a:cs typeface="Book Antiqua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l</a:t>
            </a:r>
            <a:r>
              <a:rPr sz="1200" dirty="0">
                <a:latin typeface="Book Antiqua"/>
                <a:cs typeface="Book Antiqua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Book Antiqua"/>
                <a:cs typeface="Book Antiqua"/>
              </a:rPr>
              <a:t>relazion</a:t>
            </a:r>
            <a:r>
              <a:rPr sz="1200" spc="-10" dirty="0">
                <a:latin typeface="Book Antiqua"/>
                <a:cs typeface="Book Antiqua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clinica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Book Antiqua"/>
                <a:cs typeface="Book Antiqua"/>
              </a:rPr>
              <a:t>f</a:t>
            </a:r>
            <a:r>
              <a:rPr sz="1200" dirty="0">
                <a:latin typeface="Book Antiqua"/>
                <a:cs typeface="Book Antiqua"/>
              </a:rPr>
              <a:t>u</a:t>
            </a:r>
            <a:r>
              <a:rPr sz="1200" spc="-15" dirty="0">
                <a:latin typeface="Book Antiqua"/>
                <a:cs typeface="Book Antiqua"/>
              </a:rPr>
              <a:t>nzionale</a:t>
            </a:r>
            <a:endParaRPr sz="1200">
              <a:latin typeface="Book Antiqua"/>
              <a:cs typeface="Book Antiqua"/>
            </a:endParaRPr>
          </a:p>
          <a:p>
            <a:pPr marL="355600" marR="5080" indent="-342900">
              <a:lnSpc>
                <a:spcPct val="100000"/>
              </a:lnSpc>
              <a:spcBef>
                <a:spcPts val="285"/>
              </a:spcBef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latin typeface="Book Antiqua"/>
                <a:cs typeface="Book Antiqua"/>
              </a:rPr>
              <a:t>Redige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Book Antiqua"/>
                <a:cs typeface="Book Antiqua"/>
              </a:rPr>
              <a:t>le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diagnosi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Book Antiqua"/>
                <a:cs typeface="Book Antiqua"/>
              </a:rPr>
              <a:t>funzionale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(se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Book Antiqua"/>
                <a:cs typeface="Book Antiqua"/>
              </a:rPr>
              <a:t>ha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attivat</a:t>
            </a:r>
            <a:r>
              <a:rPr sz="1200" dirty="0">
                <a:latin typeface="Book Antiqua"/>
                <a:cs typeface="Book Antiqua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ne</a:t>
            </a:r>
            <a:r>
              <a:rPr sz="1200" dirty="0">
                <a:latin typeface="Book Antiqua"/>
                <a:cs typeface="Book Antiqua"/>
              </a:rPr>
              <a:t>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confronti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del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minore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un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proget</a:t>
            </a:r>
            <a:r>
              <a:rPr sz="1200" spc="-10" dirty="0">
                <a:latin typeface="Book Antiqua"/>
                <a:cs typeface="Book Antiqua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riabilitativ</a:t>
            </a:r>
            <a:r>
              <a:rPr sz="1200" dirty="0">
                <a:latin typeface="Book Antiqua"/>
                <a:cs typeface="Book Antiqua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comunque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di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Book Antiqua"/>
                <a:cs typeface="Book Antiqua"/>
              </a:rPr>
              <a:t>pres</a:t>
            </a:r>
            <a:r>
              <a:rPr sz="1200" spc="-10" dirty="0">
                <a:latin typeface="Book Antiqua"/>
                <a:cs typeface="Book Antiqua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Book Antiqua"/>
                <a:cs typeface="Book Antiqua"/>
              </a:rPr>
              <a:t>i</a:t>
            </a:r>
            <a:r>
              <a:rPr sz="1200" dirty="0">
                <a:latin typeface="Book Antiqua"/>
                <a:cs typeface="Book Antiqua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Book Antiqua"/>
                <a:cs typeface="Book Antiqua"/>
              </a:rPr>
              <a:t>ca</a:t>
            </a:r>
            <a:r>
              <a:rPr sz="1200" dirty="0">
                <a:latin typeface="Book Antiqua"/>
                <a:cs typeface="Book Antiqua"/>
              </a:rPr>
              <a:t>r</a:t>
            </a:r>
            <a:r>
              <a:rPr sz="1200" spc="-5" dirty="0">
                <a:latin typeface="Book Antiqua"/>
                <a:cs typeface="Book Antiqua"/>
              </a:rPr>
              <a:t>i</a:t>
            </a:r>
            <a:r>
              <a:rPr sz="1200" spc="-10" dirty="0">
                <a:latin typeface="Book Antiqua"/>
                <a:cs typeface="Book Antiqua"/>
              </a:rPr>
              <a:t>co)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3997" y="2982327"/>
            <a:ext cx="5518785" cy="76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Orient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sostiene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manda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d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genitor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bisogn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bambino</a:t>
            </a:r>
            <a:endParaRPr sz="1200">
              <a:latin typeface="Book Antiqua"/>
              <a:cs typeface="Book Antiqua"/>
            </a:endParaRPr>
          </a:p>
          <a:p>
            <a:pPr marL="355600" marR="5080" indent="-342900">
              <a:lnSpc>
                <a:spcPct val="100000"/>
              </a:lnSpc>
              <a:spcBef>
                <a:spcPts val="280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Raccoglie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documentazione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dai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genitor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(dic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hiarazione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al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u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n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no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disabile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diagnosi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f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u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nzionale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)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invi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d</a:t>
            </a:r>
            <a:r>
              <a:rPr sz="1200" spc="-2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cument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zion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all’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U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fficio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Scolastico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Provinciale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03997" y="3867772"/>
            <a:ext cx="5399405" cy="120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Produc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certificato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diagnostico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relazione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clinica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f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u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nzionale</a:t>
            </a:r>
            <a:endParaRPr sz="1200">
              <a:latin typeface="Book Antiqua"/>
              <a:cs typeface="Book Antiqua"/>
            </a:endParaRPr>
          </a:p>
          <a:p>
            <a:pPr marL="355600" marR="5080" indent="-342900">
              <a:lnSpc>
                <a:spcPct val="100000"/>
              </a:lnSpc>
              <a:spcBef>
                <a:spcPts val="285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Convalid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certificato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diagnostico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relazione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clinic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funzionale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emessa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dal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p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r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ivat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accr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d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itat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(nell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nu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v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line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operativ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tal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funzion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sembra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esseer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venuta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meno)</a:t>
            </a:r>
            <a:endParaRPr sz="1200">
              <a:latin typeface="Book Antiqua"/>
              <a:cs typeface="Book Antiqua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Redige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diagnosi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funzionale</a:t>
            </a:r>
            <a:endParaRPr sz="1200">
              <a:latin typeface="Book Antiqua"/>
              <a:cs typeface="Book Antiqu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Partecipa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collegi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accertamento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(solo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NP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dell’A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ziend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Ospedaliera)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522" y="2060183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8001008" y="0"/>
                </a:move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522" y="2923529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8001008" y="0"/>
                </a:move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322" y="3809736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8001008" y="0"/>
                </a:move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637" y="5720196"/>
            <a:ext cx="9340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spc="-5" dirty="0">
                <a:latin typeface="Book Antiqua"/>
                <a:cs typeface="Book Antiqua"/>
              </a:rPr>
              <a:t>C</a:t>
            </a:r>
            <a:r>
              <a:rPr sz="1200" b="1" spc="-10" dirty="0">
                <a:latin typeface="Book Antiqua"/>
                <a:cs typeface="Book Antiqua"/>
              </a:rPr>
              <a:t>o</a:t>
            </a:r>
            <a:r>
              <a:rPr sz="1200" b="1" spc="-15" dirty="0">
                <a:latin typeface="Book Antiqua"/>
                <a:cs typeface="Book Antiqua"/>
              </a:rPr>
              <a:t>muni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11464" y="6382370"/>
            <a:ext cx="502285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Individua,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orienta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sostiene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dom</a:t>
            </a:r>
            <a:r>
              <a:rPr sz="1200" spc="-25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nd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genitor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bisogn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bambino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14522" y="5444994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8001008" y="0"/>
                </a:move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9637" y="6339698"/>
            <a:ext cx="174942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b="1" spc="-10" dirty="0">
                <a:latin typeface="Book Antiqua"/>
                <a:cs typeface="Book Antiqua"/>
              </a:rPr>
              <a:t>P</a:t>
            </a:r>
            <a:r>
              <a:rPr sz="1200" b="1" spc="-5" dirty="0">
                <a:latin typeface="Book Antiqua"/>
                <a:cs typeface="Book Antiqua"/>
              </a:rPr>
              <a:t>e</a:t>
            </a:r>
            <a:r>
              <a:rPr sz="1200" b="1" dirty="0">
                <a:latin typeface="Book Antiqua"/>
                <a:cs typeface="Book Antiqua"/>
              </a:rPr>
              <a:t>diatra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Book Antiqua"/>
                <a:cs typeface="Book Antiqua"/>
              </a:rPr>
              <a:t>di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Book Antiqua"/>
                <a:cs typeface="Book Antiqua"/>
              </a:rPr>
              <a:t>famiglia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27644" y="5617326"/>
            <a:ext cx="5022850" cy="542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7060A"/>
              </a:buClr>
              <a:buFont typeface="Book Antiqua"/>
              <a:buChar char="•"/>
              <a:tabLst>
                <a:tab pos="355600" algn="l"/>
              </a:tabLst>
            </a:pP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Individua,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orienta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1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sostiene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dom</a:t>
            </a:r>
            <a:r>
              <a:rPr sz="1200" spc="-25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nd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a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genitor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bisogn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del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bambino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.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06060A"/>
                </a:solidFill>
                <a:latin typeface="Book Antiqua"/>
                <a:cs typeface="Book Antiqua"/>
              </a:rPr>
              <a:t>I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n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casi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s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p</a:t>
            </a:r>
            <a:r>
              <a:rPr sz="1200" spc="5" dirty="0">
                <a:solidFill>
                  <a:srgbClr val="06060A"/>
                </a:solidFill>
                <a:latin typeface="Book Antiqua"/>
                <a:cs typeface="Book Antiqua"/>
              </a:rPr>
              <a:t>e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cifici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fornisce</a:t>
            </a:r>
            <a:r>
              <a:rPr sz="1200" spc="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un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06060A"/>
                </a:solidFill>
                <a:latin typeface="Book Antiqua"/>
                <a:cs typeface="Book Antiqua"/>
              </a:rPr>
              <a:t>su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pporto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educativo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6060A"/>
                </a:solidFill>
                <a:latin typeface="Book Antiqua"/>
                <a:cs typeface="Book Antiqua"/>
              </a:rPr>
              <a:t>al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minore</a:t>
            </a:r>
            <a:r>
              <a:rPr sz="1200" spc="-5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(Assistente</a:t>
            </a:r>
            <a:r>
              <a:rPr sz="1200" dirty="0">
                <a:solidFill>
                  <a:srgbClr val="06060A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06060A"/>
                </a:solidFill>
                <a:latin typeface="Book Antiqua"/>
                <a:cs typeface="Book Antiqua"/>
              </a:rPr>
              <a:t>Educatore)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4522" y="6236711"/>
            <a:ext cx="8001000" cy="0"/>
          </a:xfrm>
          <a:custGeom>
            <a:avLst/>
            <a:gdLst/>
            <a:ahLst/>
            <a:cxnLst/>
            <a:rect l="l" t="t" r="r" b="b"/>
            <a:pathLst>
              <a:path w="8001000">
                <a:moveTo>
                  <a:pt x="8001008" y="0"/>
                </a:moveTo>
                <a:lnTo>
                  <a:pt x="0" y="0"/>
                </a:lnTo>
              </a:path>
            </a:pathLst>
          </a:custGeom>
          <a:ln w="158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631" y="332730"/>
            <a:ext cx="3961129" cy="2016760"/>
          </a:xfrm>
          <a:custGeom>
            <a:avLst/>
            <a:gdLst/>
            <a:ahLst/>
            <a:cxnLst/>
            <a:rect l="l" t="t" r="r" b="b"/>
            <a:pathLst>
              <a:path w="3961129" h="2016760">
                <a:moveTo>
                  <a:pt x="0" y="2016251"/>
                </a:moveTo>
                <a:lnTo>
                  <a:pt x="3960875" y="2016251"/>
                </a:lnTo>
                <a:lnTo>
                  <a:pt x="3960875" y="0"/>
                </a:lnTo>
                <a:lnTo>
                  <a:pt x="0" y="0"/>
                </a:lnTo>
                <a:lnTo>
                  <a:pt x="0" y="2016251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23634" y="398111"/>
            <a:ext cx="3792854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a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9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diagnos</a:t>
            </a: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9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funzional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e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8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descrive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situa</a:t>
            </a:r>
            <a:r>
              <a:rPr sz="1400" spc="-5" dirty="0">
                <a:latin typeface="Book Antiqua"/>
                <a:cs typeface="Book Antiqua"/>
              </a:rPr>
              <a:t>z</a:t>
            </a:r>
            <a:r>
              <a:rPr sz="1400" spc="-10" dirty="0">
                <a:latin typeface="Book Antiqua"/>
                <a:cs typeface="Book Antiqua"/>
              </a:rPr>
              <a:t>ione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3442" y="611519"/>
            <a:ext cx="3794760" cy="1691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clinico-funzionale</a:t>
            </a:r>
            <a:r>
              <a:rPr sz="1400" spc="-10" dirty="0">
                <a:latin typeface="Times New Roman"/>
                <a:cs typeface="Times New Roman"/>
              </a:rPr>
              <a:t> 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minore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momento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dell’accertamento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evi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enzia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deficit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potenzi</a:t>
            </a:r>
            <a:r>
              <a:rPr sz="1400" spc="-5" dirty="0">
                <a:latin typeface="Book Antiqua"/>
                <a:cs typeface="Book Antiqua"/>
              </a:rPr>
              <a:t>alità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sul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piano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cognitivo,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affettivo-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relazionale,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sensoriale;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incl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informazioni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essenziali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utili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individ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are,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diversi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attori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nvolt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supporti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pportuni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consentire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all’ente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spc="-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l’attribuzione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necessarie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risorse.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9406" y="332730"/>
            <a:ext cx="3877310" cy="3505200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tabLst>
                <a:tab pos="1084580" algn="l"/>
                <a:tab pos="2388235" algn="l"/>
                <a:tab pos="3688715" algn="l"/>
              </a:tabLst>
            </a:pP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Il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  </a:t>
            </a:r>
            <a:r>
              <a:rPr sz="1400" b="1" spc="-1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profilo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  </a:t>
            </a:r>
            <a:r>
              <a:rPr sz="1400" b="1" spc="-14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inamico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  </a:t>
            </a:r>
            <a:r>
              <a:rPr sz="1400" b="1" spc="-14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funzionale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  </a:t>
            </a:r>
            <a:r>
              <a:rPr sz="1400" b="1" spc="-14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(P</a:t>
            </a:r>
            <a:r>
              <a:rPr sz="1400" b="1" spc="-25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F</a:t>
            </a:r>
            <a:r>
              <a:rPr sz="1400" b="1" spc="-5" dirty="0">
                <a:solidFill>
                  <a:srgbClr val="003300"/>
                </a:solidFill>
                <a:latin typeface="Book Antiqua"/>
                <a:cs typeface="Book Antiqua"/>
              </a:rPr>
              <a:t>)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  </a:t>
            </a:r>
            <a:r>
              <a:rPr sz="1400" b="1" spc="-16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successivo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diagn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funzionale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Book Antiqua"/>
                <a:cs typeface="Book Antiqua"/>
              </a:rPr>
              <a:t>indica,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dopo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primo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periodo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in</a:t>
            </a:r>
            <a:r>
              <a:rPr sz="1400" spc="-10" dirty="0">
                <a:latin typeface="Book Antiqua"/>
                <a:cs typeface="Book Antiqua"/>
              </a:rPr>
              <a:t>serimento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prevedib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livello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dell’alunno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disabilità,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attraver</a:t>
            </a:r>
            <a:r>
              <a:rPr sz="1400" spc="-20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l’analisi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caratteristi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fisiche,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psichiche,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sociali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affettive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soggetto,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difficoltà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apprendimento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possib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recupero,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nonché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capacità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sse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ute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-10" dirty="0">
                <a:latin typeface="Book Antiqua"/>
                <a:cs typeface="Book Antiqua"/>
              </a:rPr>
              <a:t>devono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essere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stenut</a:t>
            </a:r>
            <a:r>
              <a:rPr sz="1400" spc="-5" dirty="0">
                <a:latin typeface="Book Antiqua"/>
                <a:cs typeface="Book Antiqua"/>
              </a:rPr>
              <a:t>e,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soll</a:t>
            </a:r>
            <a:r>
              <a:rPr sz="1400" spc="-5" dirty="0">
                <a:latin typeface="Book Antiqua"/>
                <a:cs typeface="Book Antiqua"/>
              </a:rPr>
              <a:t>ecita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progressivamente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rafforzate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sviluppate.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F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atto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all’unità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multidisciplinare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h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elabora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diagn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nale,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docenti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curricolari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dagli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segnanti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specializzati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scuola,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collaborazione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familiari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dell’alu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no.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51886" y="3933185"/>
            <a:ext cx="2663190" cy="2791460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914"/>
              </a:lnSpc>
            </a:pP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Assi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del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P.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D.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3300"/>
                </a:solidFill>
                <a:latin typeface="Book Antiqua"/>
                <a:cs typeface="Book Antiqua"/>
              </a:rPr>
              <a:t>F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.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ts val="1914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Cognitivo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dirty="0">
                <a:latin typeface="Book Antiqua"/>
                <a:cs typeface="Book Antiqua"/>
              </a:rPr>
              <a:t>affettivo-relazionale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Comunicazionale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Linguistico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Sensoriale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dirty="0">
                <a:latin typeface="Book Antiqua"/>
                <a:cs typeface="Book Antiqua"/>
              </a:rPr>
              <a:t>motorio-prassico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Neuropiscologico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dell’autonomia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dell’appr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ndimento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631" y="4004814"/>
            <a:ext cx="3527425" cy="2302510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914"/>
              </a:lnSpc>
            </a:pP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Aree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della</a:t>
            </a:r>
            <a:r>
              <a:rPr sz="16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Diagnosi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Funzionale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ts val="1914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cognitiva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dirty="0">
                <a:latin typeface="Book Antiqua"/>
                <a:cs typeface="Book Antiqua"/>
              </a:rPr>
              <a:t>affettivo-relazionale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linguistica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sensoriale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Book Antiqua"/>
                <a:cs typeface="Book Antiqua"/>
              </a:rPr>
              <a:t>•motorio-prassica</a:t>
            </a:r>
            <a:endParaRPr sz="1600">
              <a:latin typeface="Book Antiqua"/>
              <a:cs typeface="Book Antiqua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eu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op</a:t>
            </a:r>
            <a:r>
              <a:rPr sz="1600" spc="-5" dirty="0">
                <a:latin typeface="Book Antiqua"/>
                <a:cs typeface="Book Antiqua"/>
              </a:rPr>
              <a:t>si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10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lo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c</a:t>
            </a:r>
            <a:r>
              <a:rPr sz="1600" dirty="0">
                <a:latin typeface="Book Antiqua"/>
                <a:cs typeface="Book Antiqua"/>
              </a:rPr>
              <a:t>a</a:t>
            </a:r>
            <a:endParaRPr sz="1600">
              <a:latin typeface="Book Antiqua"/>
              <a:cs typeface="Book Antiqua"/>
            </a:endParaRPr>
          </a:p>
          <a:p>
            <a:pPr marL="266065" indent="-174625">
              <a:lnSpc>
                <a:spcPct val="100000"/>
              </a:lnSpc>
              <a:buFont typeface="Book Antiqua"/>
              <a:buChar char="•"/>
              <a:tabLst>
                <a:tab pos="266700" algn="l"/>
              </a:tabLst>
            </a:pPr>
            <a:r>
              <a:rPr sz="1600" spc="-5" dirty="0">
                <a:latin typeface="Book Antiqua"/>
                <a:cs typeface="Book Antiqua"/>
              </a:rPr>
              <a:t>dell’autonomi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personal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sociale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1706" y="5012940"/>
            <a:ext cx="1223771" cy="4320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11706" y="5012940"/>
            <a:ext cx="1224280" cy="432434"/>
          </a:xfrm>
          <a:custGeom>
            <a:avLst/>
            <a:gdLst/>
            <a:ahLst/>
            <a:cxnLst/>
            <a:rect l="l" t="t" r="r" b="b"/>
            <a:pathLst>
              <a:path w="1224279" h="432435">
                <a:moveTo>
                  <a:pt x="0" y="215645"/>
                </a:moveTo>
                <a:lnTo>
                  <a:pt x="244601" y="432053"/>
                </a:lnTo>
                <a:lnTo>
                  <a:pt x="244601" y="323849"/>
                </a:lnTo>
                <a:lnTo>
                  <a:pt x="979169" y="323849"/>
                </a:lnTo>
                <a:lnTo>
                  <a:pt x="979169" y="432053"/>
                </a:lnTo>
                <a:lnTo>
                  <a:pt x="1223771" y="215645"/>
                </a:lnTo>
                <a:lnTo>
                  <a:pt x="979169" y="0"/>
                </a:lnTo>
                <a:lnTo>
                  <a:pt x="979169" y="108203"/>
                </a:lnTo>
                <a:lnTo>
                  <a:pt x="244601" y="108203"/>
                </a:lnTo>
                <a:lnTo>
                  <a:pt x="244601" y="0"/>
                </a:lnTo>
                <a:lnTo>
                  <a:pt x="0" y="215645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547" y="615351"/>
            <a:ext cx="8662670" cy="1696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6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pia</a:t>
            </a:r>
            <a:r>
              <a:rPr sz="1600" b="1" spc="-10" dirty="0">
                <a:solidFill>
                  <a:srgbClr val="003300"/>
                </a:solidFill>
                <a:latin typeface="Book Antiqua"/>
                <a:cs typeface="Book Antiqua"/>
              </a:rPr>
              <a:t>n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6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e</a:t>
            </a:r>
            <a:r>
              <a:rPr sz="1600" b="1" spc="-10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ucativo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5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individualizzat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6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(PEI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)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6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document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vengon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descritt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intervent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integrat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lor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equilibrati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predispost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l’alunn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disabilità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determinat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</a:t>
            </a:r>
            <a:r>
              <a:rPr sz="1600" spc="5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riod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tempo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fin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realizzazion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ritt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all’educazion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all’istruzione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Alla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finizion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dirty="0">
                <a:latin typeface="Book Antiqua"/>
                <a:cs typeface="Book Antiqua"/>
              </a:rPr>
              <a:t>EI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spc="-5" dirty="0">
                <a:latin typeface="Book Antiqua"/>
                <a:cs typeface="Book Antiqua"/>
              </a:rPr>
              <a:t>rovved</a:t>
            </a:r>
            <a:r>
              <a:rPr sz="1600" spc="-1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ngiuntament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operat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AS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r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ciascu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scuola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personal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insegnant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curricolar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sostegn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scuola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partecipazion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spc="-5" dirty="0">
                <a:latin typeface="Book Antiqua"/>
                <a:cs typeface="Book Antiqua"/>
              </a:rPr>
              <a:t>dell’insegnant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operator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psico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spc="-5" dirty="0">
                <a:latin typeface="Book Antiqua"/>
                <a:cs typeface="Book Antiqua"/>
              </a:rPr>
              <a:t>edago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ic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individuat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 </a:t>
            </a:r>
            <a:r>
              <a:rPr sz="1600" dirty="0">
                <a:latin typeface="Book Antiqua"/>
                <a:cs typeface="Book Antiqua"/>
              </a:rPr>
              <a:t>secondo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criteri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stabili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MIUR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la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collaborazione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genitor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dell’alunn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disabilità.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24594" y="2492246"/>
            <a:ext cx="5476768" cy="4103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20019" y="2487665"/>
            <a:ext cx="5481320" cy="411289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3936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Cr</a:t>
            </a:r>
            <a:r>
              <a:rPr sz="1000" dirty="0">
                <a:latin typeface="Book Antiqua"/>
                <a:cs typeface="Book Antiqua"/>
              </a:rPr>
              <a:t>is</a:t>
            </a:r>
            <a:r>
              <a:rPr sz="1000" spc="-5" dirty="0">
                <a:latin typeface="Book Antiqua"/>
                <a:cs typeface="Book Antiqua"/>
              </a:rPr>
              <a:t>t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n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Sil</a:t>
            </a:r>
            <a:r>
              <a:rPr sz="1000" spc="-10" dirty="0">
                <a:latin typeface="Book Antiqua"/>
                <a:cs typeface="Book Antiqua"/>
              </a:rPr>
              <a:t>v</a:t>
            </a:r>
            <a:r>
              <a:rPr sz="1000" spc="-5" dirty="0">
                <a:latin typeface="Book Antiqua"/>
                <a:cs typeface="Book Antiqua"/>
              </a:rPr>
              <a:t>estr</a:t>
            </a:r>
            <a:r>
              <a:rPr sz="1000" dirty="0">
                <a:latin typeface="Book Antiqua"/>
                <a:cs typeface="Book Antiqua"/>
              </a:rPr>
              <a:t>i,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“Assoc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az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on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cresce</a:t>
            </a:r>
            <a:r>
              <a:rPr sz="1000" spc="5" dirty="0">
                <a:latin typeface="Book Antiqua"/>
                <a:cs typeface="Book Antiqua"/>
              </a:rPr>
              <a:t>r</a:t>
            </a:r>
            <a:r>
              <a:rPr sz="1000" spc="-5" dirty="0">
                <a:latin typeface="Book Antiqua"/>
                <a:cs typeface="Book Antiqua"/>
              </a:rPr>
              <a:t>e”</a:t>
            </a:r>
            <a:r>
              <a:rPr sz="1000" dirty="0">
                <a:latin typeface="Book Antiqua"/>
                <a:cs typeface="Book Antiqua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Bo</a:t>
            </a:r>
            <a:r>
              <a:rPr sz="1000" dirty="0">
                <a:latin typeface="Book Antiqua"/>
                <a:cs typeface="Book Antiqua"/>
              </a:rPr>
              <a:t>l</a:t>
            </a:r>
            <a:r>
              <a:rPr sz="1000" spc="-10" dirty="0">
                <a:latin typeface="Book Antiqua"/>
                <a:cs typeface="Book Antiqua"/>
              </a:rPr>
              <a:t>o</a:t>
            </a:r>
            <a:r>
              <a:rPr sz="1000" spc="-5" dirty="0">
                <a:latin typeface="Book Antiqua"/>
                <a:cs typeface="Book Antiqua"/>
              </a:rPr>
              <a:t>gna</a:t>
            </a:r>
            <a:endParaRPr sz="10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1264" y="974006"/>
            <a:ext cx="6787515" cy="438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20">
              <a:lnSpc>
                <a:spcPct val="100000"/>
              </a:lnSpc>
            </a:pPr>
            <a:r>
              <a:rPr sz="1800" b="1" spc="-5" dirty="0">
                <a:latin typeface="Book Antiqua"/>
                <a:cs typeface="Book Antiqua"/>
              </a:rPr>
              <a:t>I</a:t>
            </a:r>
            <a:r>
              <a:rPr sz="1800" b="1" dirty="0">
                <a:latin typeface="Book Antiqua"/>
                <a:cs typeface="Book Antiqua"/>
              </a:rPr>
              <a:t>l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Piano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Educativo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Individualizzato</a:t>
            </a:r>
            <a:endParaRPr sz="1800">
              <a:latin typeface="Book Antiqua"/>
              <a:cs typeface="Book Antiqua"/>
            </a:endParaRPr>
          </a:p>
          <a:p>
            <a:pPr marL="83820">
              <a:lnSpc>
                <a:spcPct val="100000"/>
              </a:lnSpc>
              <a:spcBef>
                <a:spcPts val="615"/>
              </a:spcBef>
            </a:pPr>
            <a:r>
              <a:rPr sz="1800" spc="-10" dirty="0">
                <a:latin typeface="Book Antiqua"/>
                <a:cs typeface="Book Antiqua"/>
              </a:rPr>
              <a:t>Il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Piano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Educativo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Individualizzato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articola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nelle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seguenti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parti:</a:t>
            </a:r>
            <a:endParaRPr sz="1800">
              <a:latin typeface="Book Antiqua"/>
              <a:cs typeface="Book Antiqua"/>
            </a:endParaRPr>
          </a:p>
          <a:p>
            <a:pPr marL="312420" indent="-228600">
              <a:lnSpc>
                <a:spcPct val="100000"/>
              </a:lnSpc>
              <a:spcBef>
                <a:spcPts val="690"/>
              </a:spcBef>
              <a:buFont typeface="Book Antiqua"/>
              <a:buAutoNum type="arabicPeriod"/>
              <a:tabLst>
                <a:tab pos="313055" algn="l"/>
              </a:tabLst>
            </a:pPr>
            <a:r>
              <a:rPr sz="1800" b="1" spc="-10" dirty="0">
                <a:latin typeface="Book Antiqua"/>
                <a:cs typeface="Book Antiqua"/>
              </a:rPr>
              <a:t>dati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dell’alunno</a:t>
            </a:r>
            <a:endParaRPr sz="1800">
              <a:latin typeface="Book Antiqua"/>
              <a:cs typeface="Book Antiqua"/>
            </a:endParaRPr>
          </a:p>
          <a:p>
            <a:pPr marL="312420" indent="-228600">
              <a:lnSpc>
                <a:spcPct val="100000"/>
              </a:lnSpc>
              <a:spcBef>
                <a:spcPts val="645"/>
              </a:spcBef>
              <a:buFont typeface="Book Antiqua"/>
              <a:buAutoNum type="arabicPeriod"/>
              <a:tabLst>
                <a:tab pos="313055" algn="l"/>
              </a:tabLst>
            </a:pPr>
            <a:r>
              <a:rPr sz="1800" b="1" spc="-10" dirty="0">
                <a:latin typeface="Book Antiqua"/>
                <a:cs typeface="Book Antiqua"/>
              </a:rPr>
              <a:t>contesto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scolastico</a:t>
            </a:r>
            <a:endParaRPr sz="1800">
              <a:latin typeface="Book Antiqua"/>
              <a:cs typeface="Book Antiqua"/>
            </a:endParaRPr>
          </a:p>
          <a:p>
            <a:pPr marL="312420" indent="-228600">
              <a:lnSpc>
                <a:spcPct val="100000"/>
              </a:lnSpc>
              <a:spcBef>
                <a:spcPts val="650"/>
              </a:spcBef>
              <a:buFont typeface="Book Antiqua"/>
              <a:buAutoNum type="arabicPeriod"/>
              <a:tabLst>
                <a:tab pos="313055" algn="l"/>
              </a:tabLst>
            </a:pPr>
            <a:r>
              <a:rPr sz="1800" b="1" dirty="0">
                <a:latin typeface="Book Antiqua"/>
                <a:cs typeface="Book Antiqua"/>
              </a:rPr>
              <a:t>aree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intervento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obiettiv</a:t>
            </a:r>
            <a:r>
              <a:rPr sz="1800" b="1" dirty="0">
                <a:latin typeface="Book Antiqua"/>
                <a:cs typeface="Book Antiqua"/>
              </a:rPr>
              <a:t>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breve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medi</a:t>
            </a:r>
            <a:r>
              <a:rPr sz="1800" b="1" dirty="0">
                <a:latin typeface="Book Antiqua"/>
                <a:cs typeface="Book Antiqua"/>
              </a:rPr>
              <a:t>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termine</a:t>
            </a:r>
            <a:endParaRPr sz="1800">
              <a:latin typeface="Book Antiqua"/>
              <a:cs typeface="Book Antiqua"/>
            </a:endParaRPr>
          </a:p>
          <a:p>
            <a:pPr marL="312420" indent="-228600">
              <a:lnSpc>
                <a:spcPct val="100000"/>
              </a:lnSpc>
              <a:spcBef>
                <a:spcPts val="650"/>
              </a:spcBef>
              <a:buFont typeface="Book Antiqua"/>
              <a:buAutoNum type="arabicPeriod"/>
              <a:tabLst>
                <a:tab pos="313055" algn="l"/>
              </a:tabLst>
            </a:pPr>
            <a:r>
              <a:rPr sz="1800" b="1" spc="-5" dirty="0">
                <a:latin typeface="Book Antiqua"/>
                <a:cs typeface="Book Antiqua"/>
              </a:rPr>
              <a:t>modalit</a:t>
            </a:r>
            <a:r>
              <a:rPr sz="1800" b="1" dirty="0">
                <a:latin typeface="Book Antiqua"/>
                <a:cs typeface="Book Antiqua"/>
              </a:rPr>
              <a:t>à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intervento</a:t>
            </a:r>
            <a:endParaRPr sz="1800">
              <a:latin typeface="Book Antiqua"/>
              <a:cs typeface="Book Antiqua"/>
            </a:endParaRPr>
          </a:p>
          <a:p>
            <a:pPr marL="312420" indent="-228600">
              <a:lnSpc>
                <a:spcPct val="100000"/>
              </a:lnSpc>
              <a:spcBef>
                <a:spcPts val="650"/>
              </a:spcBef>
              <a:buFont typeface="Book Antiqua"/>
              <a:buAutoNum type="arabicPeriod"/>
              <a:tabLst>
                <a:tab pos="313055" algn="l"/>
              </a:tabLst>
            </a:pPr>
            <a:r>
              <a:rPr sz="1800" b="1" spc="-5" dirty="0">
                <a:latin typeface="Book Antiqua"/>
                <a:cs typeface="Book Antiqua"/>
              </a:rPr>
              <a:t>verific</a:t>
            </a:r>
            <a:r>
              <a:rPr sz="1800" b="1" dirty="0">
                <a:latin typeface="Book Antiqua"/>
                <a:cs typeface="Book Antiqua"/>
              </a:rPr>
              <a:t>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valutazione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</a:pPr>
            <a:r>
              <a:rPr sz="1800" b="1" spc="-5" dirty="0">
                <a:latin typeface="Book Antiqua"/>
                <a:cs typeface="Book Antiqua"/>
              </a:rPr>
              <a:t>1</a:t>
            </a:r>
            <a:r>
              <a:rPr sz="1800" b="1" dirty="0">
                <a:latin typeface="Book Antiqua"/>
                <a:cs typeface="Book Antiqua"/>
              </a:rPr>
              <a:t>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Dat</a:t>
            </a:r>
            <a:r>
              <a:rPr sz="1800" b="1" dirty="0">
                <a:latin typeface="Book Antiqua"/>
                <a:cs typeface="Book Antiqua"/>
              </a:rPr>
              <a:t>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relativ</a:t>
            </a:r>
            <a:r>
              <a:rPr sz="1800" b="1" dirty="0">
                <a:latin typeface="Book Antiqua"/>
                <a:cs typeface="Book Antiqua"/>
              </a:rPr>
              <a:t>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all’alunno</a:t>
            </a:r>
            <a:endParaRPr sz="1800">
              <a:latin typeface="Book Antiqua"/>
              <a:cs typeface="Book Antiqua"/>
            </a:endParaRPr>
          </a:p>
          <a:p>
            <a:pPr marL="241300" indent="-171450">
              <a:lnSpc>
                <a:spcPts val="2150"/>
              </a:lnSpc>
              <a:buFont typeface="Book Antiqua"/>
              <a:buChar char="–"/>
              <a:tabLst>
                <a:tab pos="241300" algn="l"/>
              </a:tabLst>
            </a:pPr>
            <a:r>
              <a:rPr sz="1800" spc="-5" dirty="0">
                <a:latin typeface="Book Antiqua"/>
                <a:cs typeface="Book Antiqua"/>
              </a:rPr>
              <a:t>i</a:t>
            </a:r>
            <a:r>
              <a:rPr sz="1800" spc="-10" dirty="0">
                <a:latin typeface="Book Antiqua"/>
                <a:cs typeface="Book Antiqua"/>
              </a:rPr>
              <a:t>nformazioni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anagrafiche</a:t>
            </a:r>
            <a:endParaRPr sz="18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Book Antiqua"/>
              <a:buChar char="–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Book Antiqua"/>
                <a:cs typeface="Book Antiqua"/>
              </a:rPr>
              <a:t>Diagnosi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clinica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codice</a:t>
            </a:r>
            <a:endParaRPr sz="1800">
              <a:latin typeface="Book Antiqua"/>
              <a:cs typeface="Book Antiqua"/>
            </a:endParaRPr>
          </a:p>
          <a:p>
            <a:pPr marL="241300" indent="-171450">
              <a:lnSpc>
                <a:spcPct val="100000"/>
              </a:lnSpc>
              <a:buFont typeface="Book Antiqua"/>
              <a:buChar char="–"/>
              <a:tabLst>
                <a:tab pos="241300" algn="l"/>
              </a:tabLst>
            </a:pPr>
            <a:r>
              <a:rPr sz="1800" spc="-5" dirty="0">
                <a:latin typeface="Book Antiqua"/>
                <a:cs typeface="Book Antiqua"/>
              </a:rPr>
              <a:t>i</a:t>
            </a:r>
            <a:r>
              <a:rPr sz="1800" spc="-10" dirty="0">
                <a:latin typeface="Book Antiqua"/>
                <a:cs typeface="Book Antiqua"/>
              </a:rPr>
              <a:t>nfo</a:t>
            </a:r>
            <a:r>
              <a:rPr sz="1800" spc="-5" dirty="0">
                <a:latin typeface="Book Antiqua"/>
                <a:cs typeface="Book Antiqua"/>
              </a:rPr>
              <a:t>r</a:t>
            </a:r>
            <a:r>
              <a:rPr sz="1800" spc="-10" dirty="0">
                <a:latin typeface="Book Antiqua"/>
                <a:cs typeface="Book Antiqua"/>
              </a:rPr>
              <a:t>mazion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clinico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mediche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-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specialistiche</a:t>
            </a:r>
            <a:endParaRPr sz="18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295" y="678154"/>
            <a:ext cx="184531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003300"/>
                </a:solidFill>
                <a:latin typeface="Book Antiqua"/>
                <a:cs typeface="Book Antiqua"/>
              </a:rPr>
              <a:t>ISOL</a:t>
            </a:r>
            <a:r>
              <a:rPr sz="2000" b="1" spc="-20" dirty="0">
                <a:latin typeface="Book Antiqua"/>
                <a:cs typeface="Book Antiqua"/>
              </a:rPr>
              <a:t>AMENTO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5760" y="3279268"/>
            <a:ext cx="5894070" cy="211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1325" marR="359410" indent="574040">
              <a:lnSpc>
                <a:spcPct val="100000"/>
              </a:lnSpc>
            </a:pP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contest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inter</a:t>
            </a:r>
            <a:r>
              <a:rPr sz="1600" spc="5" dirty="0">
                <a:latin typeface="Book Antiqua"/>
                <a:cs typeface="Book Antiqua"/>
              </a:rPr>
              <a:t>v</a:t>
            </a:r>
            <a:r>
              <a:rPr sz="1600" spc="-5" dirty="0">
                <a:latin typeface="Book Antiqua"/>
                <a:cs typeface="Book Antiqua"/>
              </a:rPr>
              <a:t>ent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istituzionali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la</a:t>
            </a:r>
            <a:r>
              <a:rPr sz="1600" spc="-5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Book Antiqua"/>
                <a:cs typeface="Book Antiqua"/>
              </a:rPr>
              <a:t>figur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social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person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spc="5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ndica</a:t>
            </a:r>
            <a:r>
              <a:rPr sz="1600" dirty="0">
                <a:latin typeface="Book Antiqua"/>
                <a:cs typeface="Book Antiqua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avut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come</a:t>
            </a:r>
            <a:endParaRPr sz="1600">
              <a:latin typeface="Book Antiqua"/>
              <a:cs typeface="Book Antiqua"/>
            </a:endParaRPr>
          </a:p>
          <a:p>
            <a:pPr marL="83820" marR="5080" indent="61594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Book Antiqua"/>
                <a:cs typeface="Book Antiqua"/>
              </a:rPr>
              <a:t>connotazione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costante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qu</a:t>
            </a:r>
            <a:r>
              <a:rPr sz="1600" spc="-10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lla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marginalit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quas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totale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oncretizzat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“qua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mpre</a:t>
            </a:r>
            <a:r>
              <a:rPr sz="1600" dirty="0">
                <a:latin typeface="Book Antiqua"/>
                <a:cs typeface="Book Antiqua"/>
              </a:rPr>
              <a:t>”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l’esclu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l’isolamento.</a:t>
            </a:r>
            <a:endParaRPr sz="1600">
              <a:latin typeface="Book Antiqua"/>
              <a:cs typeface="Book Antiqua"/>
            </a:endParaRPr>
          </a:p>
          <a:p>
            <a:pPr marL="12065" marR="140335" indent="-635" algn="ctr">
              <a:lnSpc>
                <a:spcPct val="100000"/>
              </a:lnSpc>
              <a:spcBef>
                <a:spcPts val="1380"/>
              </a:spcBef>
            </a:pP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scuol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special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vengo</a:t>
            </a:r>
            <a:r>
              <a:rPr sz="1600" spc="-10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des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inati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bambin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efiniti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“irrecuperabili”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men</a:t>
            </a:r>
            <a:r>
              <a:rPr sz="160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class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differenzial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vengon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riservate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bambin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riten</a:t>
            </a:r>
            <a:r>
              <a:rPr sz="1600" spc="5" dirty="0">
                <a:latin typeface="Book Antiqua"/>
                <a:cs typeface="Book Antiqua"/>
              </a:rPr>
              <a:t>u</a:t>
            </a:r>
            <a:r>
              <a:rPr sz="1600" spc="-5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suscettibil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correzion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quind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reinseribili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doman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scuol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tutti.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6835" y="1266615"/>
            <a:ext cx="645414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Book Antiqua"/>
                <a:cs typeface="Book Antiqua"/>
              </a:rPr>
              <a:t>Istituzione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strutture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speciali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per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trattamento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diversità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9316" y="5866709"/>
            <a:ext cx="489775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indent="-107950">
              <a:lnSpc>
                <a:spcPct val="100000"/>
              </a:lnSpc>
              <a:buFont typeface="Book Antiqua"/>
              <a:buChar char="•"/>
              <a:tabLst>
                <a:tab pos="121285" algn="l"/>
              </a:tabLst>
            </a:pP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dirty="0">
                <a:latin typeface="Book Antiqua"/>
                <a:cs typeface="Book Antiqua"/>
              </a:rPr>
              <a:t>9</a:t>
            </a:r>
            <a:r>
              <a:rPr sz="1000" spc="-5" dirty="0">
                <a:latin typeface="Book Antiqua"/>
                <a:cs typeface="Book Antiqua"/>
              </a:rPr>
              <a:t>2</a:t>
            </a:r>
            <a:r>
              <a:rPr sz="1000" dirty="0">
                <a:latin typeface="Book Antiqua"/>
                <a:cs typeface="Book Antiqua"/>
              </a:rPr>
              <a:t>8,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</a:t>
            </a:r>
            <a:r>
              <a:rPr sz="1000" dirty="0">
                <a:latin typeface="Book Antiqua"/>
                <a:cs typeface="Book Antiqua"/>
              </a:rPr>
              <a:t>if</a:t>
            </a:r>
            <a:r>
              <a:rPr sz="1000" spc="-5" dirty="0">
                <a:latin typeface="Book Antiqua"/>
                <a:cs typeface="Book Antiqua"/>
              </a:rPr>
              <a:t>orm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Gentile</a:t>
            </a:r>
            <a:r>
              <a:rPr sz="1000" dirty="0">
                <a:latin typeface="Book Antiqua"/>
                <a:cs typeface="Book Antiqua"/>
              </a:rPr>
              <a:t>: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</a:t>
            </a:r>
            <a:r>
              <a:rPr sz="1000" dirty="0">
                <a:latin typeface="Book Antiqua"/>
                <a:cs typeface="Book Antiqua"/>
              </a:rPr>
              <a:t>u</a:t>
            </a:r>
            <a:r>
              <a:rPr sz="1000" spc="-5" dirty="0">
                <a:latin typeface="Book Antiqua"/>
                <a:cs typeface="Book Antiqua"/>
              </a:rPr>
              <a:t>o</a:t>
            </a:r>
            <a:r>
              <a:rPr sz="1000" dirty="0">
                <a:latin typeface="Book Antiqua"/>
                <a:cs typeface="Book Antiqua"/>
              </a:rPr>
              <a:t>le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al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r>
              <a:rPr sz="1000" dirty="0">
                <a:latin typeface="Book Antiqua"/>
                <a:cs typeface="Book Antiqua"/>
              </a:rPr>
              <a:t>las</a:t>
            </a:r>
            <a:r>
              <a:rPr sz="1000" spc="-5" dirty="0">
                <a:latin typeface="Book Antiqua"/>
                <a:cs typeface="Book Antiqua"/>
              </a:rPr>
              <a:t>s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</a:t>
            </a:r>
            <a:r>
              <a:rPr sz="1000" dirty="0">
                <a:latin typeface="Book Antiqua"/>
                <a:cs typeface="Book Antiqua"/>
              </a:rPr>
              <a:t>iff</a:t>
            </a:r>
            <a:r>
              <a:rPr sz="1000" spc="-5" dirty="0">
                <a:latin typeface="Book Antiqua"/>
                <a:cs typeface="Book Antiqua"/>
              </a:rPr>
              <a:t>eren</a:t>
            </a:r>
            <a:r>
              <a:rPr sz="1000" dirty="0">
                <a:latin typeface="Book Antiqua"/>
                <a:cs typeface="Book Antiqua"/>
              </a:rPr>
              <a:t>zi</a:t>
            </a:r>
            <a:r>
              <a:rPr sz="1000" spc="-5" dirty="0">
                <a:latin typeface="Book Antiqua"/>
                <a:cs typeface="Book Antiqua"/>
              </a:rPr>
              <a:t>al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is</a:t>
            </a:r>
            <a:r>
              <a:rPr sz="1000" spc="-10" dirty="0">
                <a:latin typeface="Book Antiqua"/>
                <a:cs typeface="Book Antiqua"/>
              </a:rPr>
              <a:t>t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10" dirty="0">
                <a:latin typeface="Book Antiqua"/>
                <a:cs typeface="Book Antiqua"/>
              </a:rPr>
              <a:t>t</a:t>
            </a:r>
            <a:r>
              <a:rPr sz="1000" dirty="0">
                <a:latin typeface="Book Antiqua"/>
                <a:cs typeface="Book Antiqua"/>
              </a:rPr>
              <a:t>u</a:t>
            </a:r>
            <a:r>
              <a:rPr sz="1000" spc="-10" dirty="0">
                <a:latin typeface="Book Antiqua"/>
                <a:cs typeface="Book Antiqua"/>
              </a:rPr>
              <a:t>t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pe</a:t>
            </a:r>
            <a:r>
              <a:rPr sz="1000" dirty="0">
                <a:latin typeface="Book Antiqua"/>
                <a:cs typeface="Book Antiqua"/>
              </a:rPr>
              <a:t>r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</a:t>
            </a:r>
            <a:r>
              <a:rPr sz="1000" dirty="0">
                <a:latin typeface="Book Antiqua"/>
                <a:cs typeface="Book Antiqua"/>
              </a:rPr>
              <a:t>o</a:t>
            </a:r>
            <a:r>
              <a:rPr sz="1000" spc="5" dirty="0">
                <a:latin typeface="Book Antiqua"/>
                <a:cs typeface="Book Antiqua"/>
              </a:rPr>
              <a:t>r</a:t>
            </a:r>
            <a:r>
              <a:rPr sz="1000" spc="-5" dirty="0">
                <a:latin typeface="Book Antiqua"/>
                <a:cs typeface="Book Antiqua"/>
              </a:rPr>
              <a:t>rigendi</a:t>
            </a:r>
            <a:endParaRPr sz="1000">
              <a:latin typeface="Book Antiqua"/>
              <a:cs typeface="Book Antiqua"/>
            </a:endParaRPr>
          </a:p>
          <a:p>
            <a:pPr marL="120650" indent="-107950">
              <a:lnSpc>
                <a:spcPct val="100000"/>
              </a:lnSpc>
              <a:buFont typeface="Book Antiqua"/>
              <a:buChar char="•"/>
              <a:tabLst>
                <a:tab pos="121285" algn="l"/>
              </a:tabLst>
            </a:pP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dirty="0">
                <a:latin typeface="Book Antiqua"/>
                <a:cs typeface="Book Antiqua"/>
              </a:rPr>
              <a:t>9</a:t>
            </a:r>
            <a:r>
              <a:rPr sz="1000" spc="-5" dirty="0">
                <a:latin typeface="Book Antiqua"/>
                <a:cs typeface="Book Antiqua"/>
              </a:rPr>
              <a:t>6</a:t>
            </a:r>
            <a:r>
              <a:rPr sz="1000" dirty="0">
                <a:latin typeface="Book Antiqua"/>
                <a:cs typeface="Book Antiqua"/>
              </a:rPr>
              <a:t>2,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L</a:t>
            </a:r>
            <a:r>
              <a:rPr sz="1000" spc="-10" dirty="0">
                <a:latin typeface="Book Antiqua"/>
                <a:cs typeface="Book Antiqua"/>
              </a:rPr>
              <a:t>egg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n.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1</a:t>
            </a:r>
            <a:r>
              <a:rPr sz="1000" spc="-5" dirty="0">
                <a:latin typeface="Book Antiqua"/>
                <a:cs typeface="Book Antiqua"/>
              </a:rPr>
              <a:t>85</a:t>
            </a:r>
            <a:r>
              <a:rPr sz="1000" dirty="0">
                <a:latin typeface="Book Antiqua"/>
                <a:cs typeface="Book Antiqua"/>
              </a:rPr>
              <a:t>9: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scuo</a:t>
            </a:r>
            <a:r>
              <a:rPr sz="1000" spc="-5" dirty="0">
                <a:latin typeface="Book Antiqua"/>
                <a:cs typeface="Book Antiqua"/>
              </a:rPr>
              <a:t>l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10" dirty="0">
                <a:latin typeface="Book Antiqua"/>
                <a:cs typeface="Book Antiqua"/>
              </a:rPr>
              <a:t>d</a:t>
            </a:r>
            <a:r>
              <a:rPr sz="1000" spc="-5" dirty="0">
                <a:latin typeface="Book Antiqua"/>
                <a:cs typeface="Book Antiqua"/>
              </a:rPr>
              <a:t>i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unica,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c</a:t>
            </a:r>
            <a:r>
              <a:rPr sz="1000" spc="-5" dirty="0">
                <a:latin typeface="Book Antiqua"/>
                <a:cs typeface="Book Antiqua"/>
              </a:rPr>
              <a:t>l</a:t>
            </a:r>
            <a:r>
              <a:rPr sz="1000" dirty="0">
                <a:latin typeface="Book Antiqua"/>
                <a:cs typeface="Book Antiqua"/>
              </a:rPr>
              <a:t>as</a:t>
            </a:r>
            <a:r>
              <a:rPr sz="1000" spc="-5" dirty="0">
                <a:latin typeface="Book Antiqua"/>
                <a:cs typeface="Book Antiqua"/>
              </a:rPr>
              <a:t>s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d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</a:t>
            </a:r>
            <a:r>
              <a:rPr sz="1000" spc="-10" dirty="0">
                <a:latin typeface="Book Antiqua"/>
                <a:cs typeface="Book Antiqua"/>
              </a:rPr>
              <a:t>gg</a:t>
            </a:r>
            <a:r>
              <a:rPr sz="1000" dirty="0">
                <a:latin typeface="Book Antiqua"/>
                <a:cs typeface="Book Antiqua"/>
              </a:rPr>
              <a:t>iorna</a:t>
            </a:r>
            <a:r>
              <a:rPr sz="1000" spc="-5" dirty="0">
                <a:latin typeface="Book Antiqua"/>
                <a:cs typeface="Book Antiqua"/>
              </a:rPr>
              <a:t>m</a:t>
            </a:r>
            <a:r>
              <a:rPr sz="1000" dirty="0">
                <a:latin typeface="Book Antiqua"/>
                <a:cs typeface="Book Antiqua"/>
              </a:rPr>
              <a:t>ento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c</a:t>
            </a:r>
            <a:r>
              <a:rPr sz="1000" spc="-5" dirty="0">
                <a:latin typeface="Book Antiqua"/>
                <a:cs typeface="Book Antiqua"/>
              </a:rPr>
              <a:t>l</a:t>
            </a:r>
            <a:r>
              <a:rPr sz="1000" dirty="0">
                <a:latin typeface="Book Antiqua"/>
                <a:cs typeface="Book Antiqua"/>
              </a:rPr>
              <a:t>as</a:t>
            </a:r>
            <a:r>
              <a:rPr sz="1000" spc="-5" dirty="0">
                <a:latin typeface="Book Antiqua"/>
                <a:cs typeface="Book Antiqua"/>
              </a:rPr>
              <a:t>s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d</a:t>
            </a:r>
            <a:r>
              <a:rPr sz="1000" dirty="0">
                <a:latin typeface="Book Antiqua"/>
                <a:cs typeface="Book Antiqua"/>
              </a:rPr>
              <a:t>ifferen</a:t>
            </a:r>
            <a:r>
              <a:rPr sz="1000" spc="-5" dirty="0">
                <a:latin typeface="Book Antiqua"/>
                <a:cs typeface="Book Antiqua"/>
              </a:rPr>
              <a:t>z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al</a:t>
            </a:r>
            <a:r>
              <a:rPr sz="1000" dirty="0">
                <a:latin typeface="Book Antiqua"/>
                <a:cs typeface="Book Antiqua"/>
              </a:rPr>
              <a:t>i</a:t>
            </a:r>
            <a:endParaRPr sz="1000">
              <a:latin typeface="Book Antiqua"/>
              <a:cs typeface="Book Antiqua"/>
            </a:endParaRPr>
          </a:p>
          <a:p>
            <a:pPr marL="120650" indent="-107950">
              <a:lnSpc>
                <a:spcPct val="100000"/>
              </a:lnSpc>
              <a:buFont typeface="Book Antiqua"/>
              <a:buChar char="•"/>
              <a:tabLst>
                <a:tab pos="121285" algn="l"/>
              </a:tabLst>
            </a:pPr>
            <a:r>
              <a:rPr sz="1000" spc="-5" dirty="0">
                <a:latin typeface="Book Antiqua"/>
                <a:cs typeface="Book Antiqua"/>
              </a:rPr>
              <a:t>1</a:t>
            </a:r>
            <a:r>
              <a:rPr sz="1000" dirty="0">
                <a:latin typeface="Book Antiqua"/>
                <a:cs typeface="Book Antiqua"/>
              </a:rPr>
              <a:t>9</a:t>
            </a:r>
            <a:r>
              <a:rPr sz="1000" spc="-5" dirty="0">
                <a:latin typeface="Book Antiqua"/>
                <a:cs typeface="Book Antiqua"/>
              </a:rPr>
              <a:t>6</a:t>
            </a:r>
            <a:r>
              <a:rPr sz="1000" dirty="0">
                <a:latin typeface="Book Antiqua"/>
                <a:cs typeface="Book Antiqua"/>
              </a:rPr>
              <a:t>8,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Legg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n</a:t>
            </a:r>
            <a:r>
              <a:rPr sz="1000" dirty="0">
                <a:latin typeface="Book Antiqua"/>
                <a:cs typeface="Book Antiqua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4</a:t>
            </a:r>
            <a:r>
              <a:rPr sz="1000" spc="-5" dirty="0">
                <a:latin typeface="Book Antiqua"/>
                <a:cs typeface="Book Antiqua"/>
              </a:rPr>
              <a:t>4</a:t>
            </a:r>
            <a:r>
              <a:rPr sz="1000" dirty="0">
                <a:latin typeface="Book Antiqua"/>
                <a:cs typeface="Book Antiqua"/>
              </a:rPr>
              <a:t>4: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</a:t>
            </a:r>
            <a:r>
              <a:rPr sz="1000" dirty="0">
                <a:latin typeface="Book Antiqua"/>
                <a:cs typeface="Book Antiqua"/>
              </a:rPr>
              <a:t>u</a:t>
            </a:r>
            <a:r>
              <a:rPr sz="1000" spc="-5" dirty="0">
                <a:latin typeface="Book Antiqua"/>
                <a:cs typeface="Book Antiqua"/>
              </a:rPr>
              <a:t>ol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-5" dirty="0">
                <a:latin typeface="Book Antiqua"/>
                <a:cs typeface="Book Antiqua"/>
              </a:rPr>
              <a:t>tern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stata</a:t>
            </a:r>
            <a:r>
              <a:rPr sz="1000" dirty="0">
                <a:latin typeface="Book Antiqua"/>
                <a:cs typeface="Book Antiqua"/>
              </a:rPr>
              <a:t>l</a:t>
            </a:r>
            <a:r>
              <a:rPr sz="1000" spc="-5" dirty="0">
                <a:latin typeface="Book Antiqua"/>
                <a:cs typeface="Book Antiqua"/>
              </a:rPr>
              <a:t>e</a:t>
            </a:r>
            <a:r>
              <a:rPr sz="1000" dirty="0">
                <a:latin typeface="Book Antiqua"/>
                <a:cs typeface="Book Antiqua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sez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Book Antiqua"/>
                <a:cs typeface="Book Antiqua"/>
              </a:rPr>
              <a:t>on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special</a:t>
            </a:r>
            <a:r>
              <a:rPr sz="1000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</a:t>
            </a:r>
            <a:r>
              <a:rPr sz="1000" dirty="0">
                <a:latin typeface="Book Antiqua"/>
                <a:cs typeface="Book Antiqua"/>
              </a:rPr>
              <a:t>u</a:t>
            </a:r>
            <a:r>
              <a:rPr sz="1000" spc="-10" dirty="0">
                <a:latin typeface="Book Antiqua"/>
                <a:cs typeface="Book Antiqua"/>
              </a:rPr>
              <a:t>o</a:t>
            </a:r>
            <a:r>
              <a:rPr sz="1000" spc="-5" dirty="0">
                <a:latin typeface="Book Antiqua"/>
                <a:cs typeface="Book Antiqua"/>
              </a:rPr>
              <a:t>l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</a:t>
            </a:r>
            <a:r>
              <a:rPr sz="1000" dirty="0">
                <a:latin typeface="Book Antiqua"/>
                <a:cs typeface="Book Antiqua"/>
              </a:rPr>
              <a:t>a</a:t>
            </a:r>
            <a:r>
              <a:rPr sz="1000" spc="-10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ern</a:t>
            </a:r>
            <a:r>
              <a:rPr sz="1000" dirty="0">
                <a:latin typeface="Book Antiqua"/>
                <a:cs typeface="Book Antiqua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speciali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16306" y="1699757"/>
            <a:ext cx="333375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11734" y="1695185"/>
            <a:ext cx="3343275" cy="1381125"/>
          </a:xfrm>
          <a:custGeom>
            <a:avLst/>
            <a:gdLst/>
            <a:ahLst/>
            <a:cxnLst/>
            <a:rect l="l" t="t" r="r" b="b"/>
            <a:pathLst>
              <a:path w="3343275" h="1381125">
                <a:moveTo>
                  <a:pt x="0" y="0"/>
                </a:moveTo>
                <a:lnTo>
                  <a:pt x="3342893" y="0"/>
                </a:lnTo>
                <a:lnTo>
                  <a:pt x="3342893" y="1380743"/>
                </a:lnTo>
                <a:lnTo>
                  <a:pt x="0" y="13807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2911" y="902378"/>
            <a:ext cx="22428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Book Antiqua"/>
                <a:cs typeface="Book Antiqua"/>
              </a:rPr>
              <a:t>2.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Contest</a:t>
            </a:r>
            <a:r>
              <a:rPr sz="1800" b="1" dirty="0">
                <a:latin typeface="Book Antiqua"/>
                <a:cs typeface="Book Antiqua"/>
              </a:rPr>
              <a:t>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scolastico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7085" marR="161290">
              <a:lnSpc>
                <a:spcPct val="130200"/>
              </a:lnSpc>
            </a:pPr>
            <a:r>
              <a:rPr spc="-20" dirty="0"/>
              <a:t>L</a:t>
            </a:r>
            <a:r>
              <a:rPr spc="-10" dirty="0"/>
              <a:t>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comunità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classe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spc="-10" dirty="0"/>
              <a:t>gioca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un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ruolo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fondamentale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nella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f</a:t>
            </a:r>
            <a:r>
              <a:rPr spc="5" dirty="0"/>
              <a:t>e</a:t>
            </a:r>
            <a:r>
              <a:rPr spc="-10" dirty="0"/>
              <a:t>lice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riuscita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dell’integrazione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scolastica.</a:t>
            </a:r>
          </a:p>
          <a:p>
            <a:pPr marL="807085" marR="348615">
              <a:lnSpc>
                <a:spcPts val="2810"/>
              </a:lnSpc>
              <a:spcBef>
                <a:spcPts val="200"/>
              </a:spcBef>
              <a:buClr>
                <a:srgbClr val="010000"/>
              </a:buClr>
              <a:buFont typeface="Book Antiqua"/>
              <a:buChar char="•"/>
              <a:tabLst>
                <a:tab pos="1003300" algn="l"/>
              </a:tabLst>
            </a:pPr>
            <a:r>
              <a:rPr spc="-10" dirty="0"/>
              <a:t>comunità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5" dirty="0"/>
              <a:t>come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ambiente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accogliente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spc="-10" dirty="0"/>
              <a:t>dove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diff</a:t>
            </a:r>
            <a:r>
              <a:rPr spc="-5" dirty="0"/>
              <a:t>e</a:t>
            </a:r>
            <a:r>
              <a:rPr dirty="0"/>
              <a:t>renze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individuali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5" dirty="0"/>
              <a:t>v</a:t>
            </a:r>
            <a:r>
              <a:rPr spc="-5" dirty="0"/>
              <a:t>e</a:t>
            </a:r>
            <a:r>
              <a:rPr dirty="0"/>
              <a:t>ngono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valorizzate.</a:t>
            </a:r>
          </a:p>
          <a:p>
            <a:pPr marL="807085">
              <a:lnSpc>
                <a:spcPct val="100000"/>
              </a:lnSpc>
              <a:spcBef>
                <a:spcPts val="450"/>
              </a:spcBef>
            </a:pPr>
            <a:r>
              <a:rPr spc="-10" dirty="0"/>
              <a:t>Contesto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ideale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dove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tessere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delle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reti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amicali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così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importanti</a:t>
            </a:r>
          </a:p>
          <a:p>
            <a:pPr marL="807085" marR="5080">
              <a:lnSpc>
                <a:spcPct val="130000"/>
              </a:lnSpc>
              <a:spcBef>
                <a:spcPts val="5"/>
              </a:spcBef>
            </a:pPr>
            <a:r>
              <a:rPr spc="-10" dirty="0"/>
              <a:t>dal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punto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di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vista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dello</a:t>
            </a:r>
            <a:r>
              <a:rPr spc="-10" dirty="0">
                <a:latin typeface="Times New Roman"/>
                <a:cs typeface="Times New Roman"/>
              </a:rPr>
              <a:t> </a:t>
            </a:r>
            <a:r>
              <a:rPr spc="-10" dirty="0"/>
              <a:t>sviluppo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cognitivo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socio-emotivo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di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tutti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gli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studenti.</a:t>
            </a:r>
          </a:p>
          <a:p>
            <a:pPr marL="807085" marR="140335">
              <a:lnSpc>
                <a:spcPct val="130200"/>
              </a:lnSpc>
              <a:buClr>
                <a:srgbClr val="010000"/>
              </a:buClr>
              <a:buFont typeface="Book Antiqua"/>
              <a:buChar char="•"/>
              <a:tabLst>
                <a:tab pos="1003300" algn="l"/>
              </a:tabLst>
            </a:pPr>
            <a:r>
              <a:rPr spc="-10" dirty="0"/>
              <a:t>comunità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5" dirty="0"/>
              <a:t>come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ambiente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di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Book Antiqua"/>
                <a:cs typeface="Book Antiqua"/>
              </a:rPr>
              <a:t>apprendimento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spc="-10" dirty="0"/>
              <a:t>dove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ogni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alunno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</a:t>
            </a:r>
            <a:r>
              <a:rPr spc="5" dirty="0"/>
              <a:t>r</a:t>
            </a:r>
            <a:r>
              <a:rPr spc="-15" dirty="0"/>
              <a:t>omuove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la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</a:t>
            </a:r>
            <a:r>
              <a:rPr spc="5" dirty="0"/>
              <a:t>r</a:t>
            </a:r>
            <a:r>
              <a:rPr spc="-5" dirty="0"/>
              <a:t>op</a:t>
            </a:r>
            <a:r>
              <a:rPr dirty="0"/>
              <a:t>ria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cr</a:t>
            </a:r>
            <a:r>
              <a:rPr spc="-15" dirty="0"/>
              <a:t>e</a:t>
            </a:r>
            <a:r>
              <a:rPr spc="-10" dirty="0"/>
              <a:t>scita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culturale,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migliora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proprie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competenze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performances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crea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gruppi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di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sostegno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tra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compagni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generando</a:t>
            </a:r>
            <a:r>
              <a:rPr spc="5" dirty="0">
                <a:latin typeface="Times New Roman"/>
                <a:cs typeface="Times New Roman"/>
              </a:rPr>
              <a:t> </a:t>
            </a:r>
            <a:r>
              <a:rPr spc="-10" dirty="0"/>
              <a:t>comportamenti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prosociali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che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pe</a:t>
            </a:r>
            <a:r>
              <a:rPr spc="5" dirty="0"/>
              <a:t>r</a:t>
            </a:r>
            <a:r>
              <a:rPr spc="-10" dirty="0"/>
              <a:t>mettono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di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costruire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collettività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scolastiche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che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10" dirty="0"/>
              <a:t>funzionano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bene.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487" y="974006"/>
            <a:ext cx="216027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Book Antiqua"/>
                <a:cs typeface="Book Antiqua"/>
              </a:rPr>
              <a:t>3.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Aree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di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intervento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2673" y="1634108"/>
            <a:ext cx="7985759" cy="4357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265" indent="635">
              <a:lnSpc>
                <a:spcPct val="130200"/>
              </a:lnSpc>
              <a:buClr>
                <a:srgbClr val="010000"/>
              </a:buClr>
              <a:buFont typeface="Book Antiqua"/>
              <a:buChar char="•"/>
              <a:tabLst>
                <a:tab pos="189230" algn="l"/>
              </a:tabLst>
            </a:pPr>
            <a:r>
              <a:rPr sz="1600" spc="-5" dirty="0">
                <a:latin typeface="Book Antiqua"/>
                <a:cs typeface="Book Antiqua"/>
              </a:rPr>
              <a:t>Sull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Obiettivi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lungo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termine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elineat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Profilo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Dinamico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Fun</a:t>
            </a:r>
            <a:r>
              <a:rPr sz="1600" b="1" dirty="0">
                <a:latin typeface="Book Antiqua"/>
                <a:cs typeface="Book Antiqua"/>
              </a:rPr>
              <a:t>z</a:t>
            </a:r>
            <a:r>
              <a:rPr sz="1600" b="1" spc="-5" dirty="0">
                <a:latin typeface="Book Antiqua"/>
                <a:cs typeface="Book Antiqua"/>
              </a:rPr>
              <a:t>ion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spc="-5" dirty="0">
                <a:latin typeface="Book Antiqua"/>
                <a:cs typeface="Book Antiqua"/>
              </a:rPr>
              <a:t>l</a:t>
            </a:r>
            <a:r>
              <a:rPr sz="1600" b="1" spc="5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osservazion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raccolt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itiner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prim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rt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ell’anno</a:t>
            </a:r>
            <a:r>
              <a:rPr sz="1600" spc="-5" dirty="0">
                <a:latin typeface="Times New Roman"/>
                <a:cs typeface="Times New Roman"/>
              </a:rPr>
              <a:t>  </a:t>
            </a:r>
            <a:r>
              <a:rPr sz="1600" spc="-5" dirty="0">
                <a:latin typeface="Book Antiqua"/>
                <a:cs typeface="Book Antiqua"/>
              </a:rPr>
              <a:t>scolastic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altr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significativ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variabil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gioc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</a:t>
            </a:r>
            <a:r>
              <a:rPr sz="1600" spc="-10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progettazion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stabiliscon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Obiettivi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breve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medio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termine.</a:t>
            </a:r>
            <a:endParaRPr sz="1600">
              <a:latin typeface="Book Antiqua"/>
              <a:cs typeface="Book Antiqua"/>
            </a:endParaRPr>
          </a:p>
          <a:p>
            <a:pPr marL="12700" marR="384810" indent="635">
              <a:lnSpc>
                <a:spcPct val="129900"/>
              </a:lnSpc>
              <a:spcBef>
                <a:spcPts val="5"/>
              </a:spcBef>
              <a:buClr>
                <a:srgbClr val="010000"/>
              </a:buClr>
              <a:buFont typeface="Book Antiqua"/>
              <a:buChar char="•"/>
              <a:tabLst>
                <a:tab pos="189230" algn="l"/>
              </a:tabLst>
            </a:pPr>
            <a:r>
              <a:rPr sz="1600" spc="-5" dirty="0">
                <a:latin typeface="Book Antiqua"/>
                <a:cs typeface="Book Antiqua"/>
              </a:rPr>
              <a:t>Sull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indicazion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evidenziat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Quadr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Funzional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Profilo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Dinamico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dall’</a:t>
            </a:r>
            <a:r>
              <a:rPr sz="1600" spc="5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nalis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situazion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class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cerc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punt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contatt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obiettiv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disciplinar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dell’alunn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quell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curricolari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spc="-5" dirty="0">
                <a:latin typeface="Book Antiqua"/>
                <a:cs typeface="Book Antiqua"/>
              </a:rPr>
              <a:t>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comunit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accogliente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deline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dunqu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quadr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obiettivi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disciplin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relativ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spc="5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enut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</a:t>
            </a:r>
            <a:r>
              <a:rPr sz="1600" spc="-5" dirty="0">
                <a:latin typeface="Book Antiqua"/>
                <a:cs typeface="Book Antiqua"/>
              </a:rPr>
              <a:t>st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tu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an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rs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tt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co-edu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at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v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student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Book Antiqua"/>
                <a:cs typeface="Book Antiqua"/>
              </a:rPr>
              <a:t>(</a:t>
            </a:r>
            <a:r>
              <a:rPr sz="1600" b="1" dirty="0">
                <a:latin typeface="Book Antiqua"/>
                <a:cs typeface="Book Antiqua"/>
              </a:rPr>
              <a:t>Area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degli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Apprendimenti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–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Programmaz</a:t>
            </a:r>
            <a:r>
              <a:rPr sz="1600" b="1" i="1" dirty="0">
                <a:latin typeface="Book Antiqua"/>
                <a:cs typeface="Book Antiqua"/>
              </a:rPr>
              <a:t>i</a:t>
            </a:r>
            <a:r>
              <a:rPr sz="1600" b="1" i="1" spc="-5" dirty="0">
                <a:latin typeface="Book Antiqua"/>
                <a:cs typeface="Book Antiqua"/>
              </a:rPr>
              <a:t>on</a:t>
            </a:r>
            <a:r>
              <a:rPr sz="1600" b="1" i="1" dirty="0">
                <a:latin typeface="Book Antiqua"/>
                <a:cs typeface="Book Antiqua"/>
              </a:rPr>
              <a:t>e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Book Antiqua"/>
                <a:cs typeface="Book Antiqua"/>
              </a:rPr>
              <a:t>Discip</a:t>
            </a:r>
            <a:r>
              <a:rPr sz="1600" b="1" i="1" spc="5" dirty="0">
                <a:latin typeface="Book Antiqua"/>
                <a:cs typeface="Book Antiqua"/>
              </a:rPr>
              <a:t>l</a:t>
            </a:r>
            <a:r>
              <a:rPr sz="1600" b="1" i="1" spc="-5" dirty="0">
                <a:latin typeface="Book Antiqua"/>
                <a:cs typeface="Book Antiqua"/>
              </a:rPr>
              <a:t>inare)</a:t>
            </a:r>
            <a:endParaRPr sz="1600">
              <a:latin typeface="Book Antiqua"/>
              <a:cs typeface="Book Antiqua"/>
            </a:endParaRPr>
          </a:p>
          <a:p>
            <a:pPr marL="12700" marR="5080">
              <a:lnSpc>
                <a:spcPct val="130200"/>
              </a:lnSpc>
              <a:spcBef>
                <a:spcPts val="25"/>
              </a:spcBef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spc="-5" dirty="0">
                <a:latin typeface="Book Antiqua"/>
                <a:cs typeface="Book Antiqua"/>
              </a:rPr>
              <a:t>Progettand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pian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lavor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aus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cabil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pors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un’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ttic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apert</a:t>
            </a:r>
            <a:r>
              <a:rPr sz="1600" spc="5" dirty="0">
                <a:latin typeface="Book Antiqua"/>
                <a:cs typeface="Book Antiqua"/>
              </a:rPr>
              <a:t>u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realtà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extrasc</a:t>
            </a:r>
            <a:r>
              <a:rPr sz="1600" b="1" spc="-10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Book Antiqua"/>
                <a:cs typeface="Book Antiqua"/>
              </a:rPr>
              <a:t>lastica,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cercand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attivar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col</a:t>
            </a:r>
            <a:r>
              <a:rPr sz="1600" spc="1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Book Antiqua"/>
                <a:cs typeface="Book Antiqua"/>
              </a:rPr>
              <a:t>aborazion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alleanz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util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raggiungiment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soddisfacent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livell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benesser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esistenzial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(ponend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centr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bisogn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nostr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alunno).</a:t>
            </a:r>
            <a:endParaRPr sz="16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4.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Modalità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10" dirty="0"/>
              <a:t>di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intervento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8096" y="1314068"/>
            <a:ext cx="8009890" cy="4944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5080">
              <a:lnSpc>
                <a:spcPct val="130200"/>
              </a:lnSpc>
            </a:pPr>
            <a:r>
              <a:rPr sz="1600" spc="-5" dirty="0">
                <a:latin typeface="Book Antiqua"/>
                <a:cs typeface="Book Antiqua"/>
              </a:rPr>
              <a:t>Partend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da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obiettiv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tabiliti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facend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esam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risors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stru</a:t>
            </a:r>
            <a:r>
              <a:rPr sz="1600" dirty="0">
                <a:latin typeface="Book Antiqua"/>
                <a:cs typeface="Book Antiqua"/>
              </a:rPr>
              <a:t>mentali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m</a:t>
            </a:r>
            <a:r>
              <a:rPr sz="1600" spc="-5" dirty="0">
                <a:latin typeface="Book Antiqua"/>
                <a:cs typeface="Book Antiqua"/>
              </a:rPr>
              <a:t>ane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tip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contest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cu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lavora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del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quadr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orario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</a:t>
            </a:r>
            <a:r>
              <a:rPr sz="1600" spc="-1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lt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altr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variabil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scelgon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strategie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tecnich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intervent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</a:t>
            </a:r>
            <a:r>
              <a:rPr sz="1600" dirty="0">
                <a:latin typeface="Book Antiqua"/>
                <a:cs typeface="Book Antiqua"/>
              </a:rPr>
              <a:t>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ppr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priat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scop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raggiungere.</a:t>
            </a:r>
            <a:endParaRPr sz="1600">
              <a:latin typeface="Book Antiqua"/>
              <a:cs typeface="Book Antiqua"/>
            </a:endParaRPr>
          </a:p>
          <a:p>
            <a:pPr marL="13335">
              <a:lnSpc>
                <a:spcPct val="100000"/>
              </a:lnSpc>
              <a:spcBef>
                <a:spcPts val="580"/>
              </a:spcBef>
            </a:pPr>
            <a:r>
              <a:rPr sz="1600" spc="-10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</a:t>
            </a:r>
            <a:r>
              <a:rPr sz="1600" spc="-1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disporr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process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insegnamento</a:t>
            </a:r>
            <a:r>
              <a:rPr sz="1600" dirty="0">
                <a:latin typeface="Book Antiqua"/>
                <a:cs typeface="Book Antiqua"/>
              </a:rPr>
              <a:t>/apprendimento,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elem</a:t>
            </a:r>
            <a:r>
              <a:rPr sz="1600" dirty="0">
                <a:latin typeface="Book Antiqua"/>
                <a:cs typeface="Book Antiqua"/>
              </a:rPr>
              <a:t>enti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sono:</a:t>
            </a:r>
            <a:endParaRPr sz="1600">
              <a:latin typeface="Book Antiqua"/>
              <a:cs typeface="Book Antiqua"/>
            </a:endParaRPr>
          </a:p>
          <a:p>
            <a:pPr marL="13335">
              <a:lnSpc>
                <a:spcPct val="100000"/>
              </a:lnSpc>
              <a:spcBef>
                <a:spcPts val="12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b="1" dirty="0">
                <a:latin typeface="Book Antiqua"/>
                <a:cs typeface="Book Antiqua"/>
              </a:rPr>
              <a:t>la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situazione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stimolo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event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produrr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risposta)</a:t>
            </a:r>
            <a:endParaRPr sz="1600">
              <a:latin typeface="Book Antiqua"/>
              <a:cs typeface="Book Antiqua"/>
            </a:endParaRPr>
          </a:p>
          <a:p>
            <a:pPr marL="13335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b="1" dirty="0">
                <a:latin typeface="Book Antiqua"/>
                <a:cs typeface="Book Antiqua"/>
              </a:rPr>
              <a:t>la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risposta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comportamento)</a:t>
            </a:r>
            <a:endParaRPr sz="16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b="1" spc="-5" dirty="0">
                <a:latin typeface="Book Antiqua"/>
                <a:cs typeface="Book Antiqua"/>
              </a:rPr>
              <a:t>l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conseguenza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(l’informazion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ritorn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diamo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all’alunn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dop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su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risposta)</a:t>
            </a:r>
            <a:endParaRPr sz="16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rinforz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</a:t>
            </a:r>
            <a:r>
              <a:rPr sz="1600" spc="5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nd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variet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divers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fficaci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quest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ambito)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Clr>
                <a:srgbClr val="010000"/>
              </a:buClr>
              <a:buFont typeface="Book Antiqua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Book Antiqua"/>
                <a:cs typeface="Book Antiqua"/>
              </a:rPr>
              <a:t>P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rtend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quest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element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bas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dichiamo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criteri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sottintendono:</a:t>
            </a:r>
            <a:endParaRPr sz="1600">
              <a:latin typeface="Book Antiqua"/>
              <a:cs typeface="Book Antiqua"/>
            </a:endParaRPr>
          </a:p>
          <a:p>
            <a:pPr marL="12700" marR="1031240">
              <a:lnSpc>
                <a:spcPct val="130300"/>
              </a:lnSpc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elt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set</a:t>
            </a:r>
            <a:r>
              <a:rPr sz="1600" b="1" spc="5" dirty="0">
                <a:latin typeface="Book Antiqua"/>
                <a:cs typeface="Book Antiqua"/>
              </a:rPr>
              <a:t>t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spc="-5" dirty="0">
                <a:latin typeface="Book Antiqua"/>
                <a:cs typeface="Book Antiqua"/>
              </a:rPr>
              <a:t>n</a:t>
            </a:r>
            <a:r>
              <a:rPr sz="1600" b="1" dirty="0">
                <a:latin typeface="Book Antiqua"/>
                <a:cs typeface="Book Antiqua"/>
              </a:rPr>
              <a:t>g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</a:t>
            </a:r>
            <a:r>
              <a:rPr sz="1600" dirty="0">
                <a:latin typeface="Book Antiqua"/>
                <a:cs typeface="Book Antiqua"/>
              </a:rPr>
              <a:t>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de</a:t>
            </a:r>
            <a:r>
              <a:rPr sz="1600" spc="-10" dirty="0">
                <a:latin typeface="Book Antiqua"/>
                <a:cs typeface="Book Antiqua"/>
              </a:rPr>
              <a:t>gu</a:t>
            </a:r>
            <a:r>
              <a:rPr sz="1600" spc="-5" dirty="0">
                <a:latin typeface="Book Antiqua"/>
                <a:cs typeface="Book Antiqua"/>
              </a:rPr>
              <a:t>at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raggiungiment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dello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scopo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(contesto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individualizzat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conte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cla</a:t>
            </a:r>
            <a:r>
              <a:rPr sz="1600" spc="-10" dirty="0">
                <a:latin typeface="Book Antiqua"/>
                <a:cs typeface="Book Antiqua"/>
              </a:rPr>
              <a:t>sse</a:t>
            </a:r>
            <a:r>
              <a:rPr sz="1600" dirty="0">
                <a:latin typeface="Book Antiqua"/>
                <a:cs typeface="Book Antiqua"/>
              </a:rPr>
              <a:t>)</a:t>
            </a:r>
            <a:endParaRPr sz="1600">
              <a:latin typeface="Book Antiqua"/>
              <a:cs typeface="Book Antiqua"/>
            </a:endParaRPr>
          </a:p>
          <a:p>
            <a:pPr marL="187960" indent="-175260">
              <a:lnSpc>
                <a:spcPct val="100000"/>
              </a:lnSpc>
              <a:spcBef>
                <a:spcPts val="575"/>
              </a:spcBef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grammazion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ef</a:t>
            </a:r>
            <a:r>
              <a:rPr sz="1600" spc="5" dirty="0">
                <a:latin typeface="Book Antiqua"/>
                <a:cs typeface="Book Antiqua"/>
              </a:rPr>
              <a:t>f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cac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stion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oraria</a:t>
            </a:r>
            <a:endParaRPr sz="1600">
              <a:latin typeface="Book Antiqua"/>
              <a:cs typeface="Book Antiqua"/>
            </a:endParaRPr>
          </a:p>
          <a:p>
            <a:pPr marL="187960" indent="-175260">
              <a:lnSpc>
                <a:spcPct val="100000"/>
              </a:lnSpc>
              <a:spcBef>
                <a:spcPts val="580"/>
              </a:spcBef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spc="-5" dirty="0">
                <a:latin typeface="Book Antiqua"/>
                <a:cs typeface="Book Antiqua"/>
              </a:rPr>
              <a:t>all’utilizz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risors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strumental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disponibili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predis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spc="-5" dirty="0">
                <a:latin typeface="Book Antiqua"/>
                <a:cs typeface="Book Antiqua"/>
              </a:rPr>
              <a:t>o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ma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riali</a:t>
            </a:r>
            <a:endParaRPr sz="1600">
              <a:latin typeface="Book Antiqua"/>
              <a:cs typeface="Book Antiqua"/>
            </a:endParaRPr>
          </a:p>
          <a:p>
            <a:pPr marL="187960" indent="-175260">
              <a:lnSpc>
                <a:spcPct val="100000"/>
              </a:lnSpc>
              <a:spcBef>
                <a:spcPts val="580"/>
              </a:spcBef>
              <a:buClr>
                <a:srgbClr val="010000"/>
              </a:buClr>
              <a:buFont typeface="Book Antiqua"/>
              <a:buChar char="•"/>
              <a:tabLst>
                <a:tab pos="188595" algn="l"/>
              </a:tabLst>
            </a:pP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gettazion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corret</a:t>
            </a:r>
            <a:r>
              <a:rPr sz="1600" dirty="0">
                <a:latin typeface="Book Antiqua"/>
                <a:cs typeface="Book Antiqua"/>
              </a:rPr>
              <a:t>ta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programmazion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didattico-educativa</a:t>
            </a:r>
            <a:endParaRPr sz="1600">
              <a:latin typeface="Book Antiqua"/>
              <a:cs typeface="Book Antiqua"/>
            </a:endParaRPr>
          </a:p>
          <a:p>
            <a:pPr marL="12700" marR="349885">
              <a:lnSpc>
                <a:spcPts val="2500"/>
              </a:lnSpc>
              <a:spcBef>
                <a:spcPts val="175"/>
              </a:spcBef>
            </a:pPr>
            <a:r>
              <a:rPr sz="1600" spc="5" dirty="0">
                <a:solidFill>
                  <a:srgbClr val="010000"/>
                </a:solidFill>
                <a:latin typeface="Book Antiqua"/>
                <a:cs typeface="Book Antiqua"/>
              </a:rPr>
              <a:t>•</a:t>
            </a:r>
            <a:r>
              <a:rPr sz="1600" spc="-5" dirty="0">
                <a:latin typeface="Book Antiqua"/>
                <a:cs typeface="Book Antiqua"/>
              </a:rPr>
              <a:t>quin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implementiam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ecniche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intervent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</a:t>
            </a:r>
            <a:r>
              <a:rPr sz="1600" dirty="0">
                <a:latin typeface="Book Antiqua"/>
                <a:cs typeface="Book Antiqua"/>
              </a:rPr>
              <a:t>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idone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raggiungiment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degli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obiettivi.</a:t>
            </a:r>
            <a:endParaRPr sz="16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913" y="399667"/>
            <a:ext cx="8073390" cy="5453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Book Antiqua"/>
                <a:cs typeface="Book Antiqua"/>
              </a:rPr>
              <a:t>Ricordiamo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importanti:</a:t>
            </a:r>
            <a:endParaRPr sz="1600">
              <a:latin typeface="Book Antiqua"/>
              <a:cs typeface="Book Antiqua"/>
            </a:endParaRPr>
          </a:p>
          <a:p>
            <a:pPr marL="354965" marR="6350" indent="-342265" algn="just">
              <a:lnSpc>
                <a:spcPct val="100000"/>
              </a:lnSpc>
              <a:spcBef>
                <a:spcPts val="390"/>
              </a:spcBef>
              <a:buClr>
                <a:srgbClr val="010000"/>
              </a:buClr>
              <a:buFont typeface="Book Antiqua"/>
              <a:buChar char="•"/>
              <a:tabLst>
                <a:tab pos="356235" algn="l"/>
              </a:tabLst>
            </a:pPr>
            <a:r>
              <a:rPr sz="1600" b="1" spc="-5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Book Antiqua"/>
                <a:cs typeface="Book Antiqua"/>
              </a:rPr>
              <a:t>l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modellament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–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Book Antiqua"/>
                <a:cs typeface="Book Antiqua"/>
              </a:rPr>
              <a:t>m</a:t>
            </a:r>
            <a:r>
              <a:rPr sz="1600" b="1" spc="-5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Book Antiqua"/>
                <a:cs typeface="Book Antiqua"/>
              </a:rPr>
              <a:t>deling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metodologi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didattic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pu</a:t>
            </a:r>
            <a:r>
              <a:rPr sz="1600" dirty="0">
                <a:latin typeface="Book Antiqua"/>
                <a:cs typeface="Book Antiqua"/>
              </a:rPr>
              <a:t>ò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utilizzar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svariat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circostanz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programm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semplic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complessi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tratt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tecnica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aiut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speciale</a:t>
            </a:r>
            <a:r>
              <a:rPr sz="1600" dirty="0">
                <a:latin typeface="Book Antiqua"/>
                <a:cs typeface="Book Antiqua"/>
              </a:rPr>
              <a:t>: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dobbiam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diven</a:t>
            </a:r>
            <a:r>
              <a:rPr sz="160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mo</a:t>
            </a:r>
            <a:r>
              <a:rPr sz="1600" spc="-10" dirty="0">
                <a:latin typeface="Book Antiqua"/>
                <a:cs typeface="Book Antiqua"/>
              </a:rPr>
              <a:t>de</a:t>
            </a:r>
            <a:r>
              <a:rPr sz="1600" spc="-5" dirty="0">
                <a:latin typeface="Book Antiqua"/>
                <a:cs typeface="Book Antiqua"/>
              </a:rPr>
              <a:t>ll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imi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mostrand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alunni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quell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aspettiam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loro.</a:t>
            </a:r>
            <a:endParaRPr sz="1600">
              <a:latin typeface="Book Antiqua"/>
              <a:cs typeface="Book Antiqu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390"/>
              </a:spcBef>
              <a:buClr>
                <a:srgbClr val="010000"/>
              </a:buClr>
              <a:buFont typeface="Book Antiqua"/>
              <a:buChar char="•"/>
              <a:tabLst>
                <a:tab pos="356235" algn="l"/>
              </a:tabLst>
            </a:pPr>
            <a:r>
              <a:rPr sz="1600" b="1" spc="-5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Book Antiqua"/>
                <a:cs typeface="Book Antiqua"/>
              </a:rPr>
              <a:t>l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modellaggi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–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shapin</a:t>
            </a:r>
            <a:r>
              <a:rPr sz="1600" b="1" dirty="0">
                <a:latin typeface="Book Antiqua"/>
                <a:cs typeface="Book Antiqua"/>
              </a:rPr>
              <a:t>g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ecnic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ci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permett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cos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ruir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abilit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assent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nostr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sog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etto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ini</a:t>
            </a:r>
            <a:r>
              <a:rPr sz="1600" spc="-10" dirty="0">
                <a:latin typeface="Book Antiqua"/>
                <a:cs typeface="Book Antiqua"/>
              </a:rPr>
              <a:t>z</a:t>
            </a:r>
            <a:r>
              <a:rPr sz="1600" dirty="0">
                <a:latin typeface="Book Antiqua"/>
                <a:cs typeface="Book Antiqua"/>
              </a:rPr>
              <a:t>iando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rafforzare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comportamenti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avvicinan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sempr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</a:t>
            </a:r>
            <a:r>
              <a:rPr sz="1600" dirty="0">
                <a:latin typeface="Book Antiqua"/>
                <a:cs typeface="Book Antiqua"/>
              </a:rPr>
              <a:t>ù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quest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abilità.</a:t>
            </a:r>
            <a:endParaRPr sz="1600">
              <a:latin typeface="Book Antiqua"/>
              <a:cs typeface="Book Antiqua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390"/>
              </a:spcBef>
              <a:buClr>
                <a:srgbClr val="010000"/>
              </a:buClr>
              <a:buFont typeface="Book Antiqua"/>
              <a:buChar char="•"/>
              <a:tabLst>
                <a:tab pos="356235" algn="l"/>
              </a:tabLst>
            </a:pPr>
            <a:r>
              <a:rPr sz="1600" b="1" dirty="0">
                <a:latin typeface="Book Antiqua"/>
                <a:cs typeface="Book Antiqua"/>
              </a:rPr>
              <a:t>l’analisi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del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c</a:t>
            </a:r>
            <a:r>
              <a:rPr sz="1600" b="1" spc="-10" dirty="0">
                <a:latin typeface="Book Antiqua"/>
                <a:cs typeface="Book Antiqua"/>
              </a:rPr>
              <a:t>o</a:t>
            </a:r>
            <a:r>
              <a:rPr sz="1600" b="1" spc="-5" dirty="0">
                <a:latin typeface="Book Antiqua"/>
                <a:cs typeface="Book Antiqua"/>
              </a:rPr>
              <a:t>mpit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il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concatenamento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-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tecnic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adott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generalmente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casi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gravità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tratt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scomporre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le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abilità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da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acq</a:t>
            </a:r>
            <a:r>
              <a:rPr sz="1600" spc="-10" dirty="0">
                <a:latin typeface="Book Antiqua"/>
                <a:cs typeface="Book Antiqua"/>
              </a:rPr>
              <a:t>u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sequenze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facilitanti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(sottoobiettivi</a:t>
            </a:r>
            <a:r>
              <a:rPr sz="1600" dirty="0">
                <a:latin typeface="Book Antiqua"/>
                <a:cs typeface="Book Antiqua"/>
              </a:rPr>
              <a:t>)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le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lor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rispost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suc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ession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da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emplice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comple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so.</a:t>
            </a:r>
            <a:endParaRPr sz="1600">
              <a:latin typeface="Book Antiqua"/>
              <a:cs typeface="Book Antiqua"/>
            </a:endParaRPr>
          </a:p>
          <a:p>
            <a:pPr marL="356235" indent="-342900">
              <a:lnSpc>
                <a:spcPct val="100000"/>
              </a:lnSpc>
              <a:spcBef>
                <a:spcPts val="390"/>
              </a:spcBef>
              <a:buClr>
                <a:srgbClr val="010000"/>
              </a:buClr>
              <a:buFont typeface="Book Antiqua"/>
              <a:buChar char="•"/>
              <a:tabLst>
                <a:tab pos="356870" algn="l"/>
              </a:tabLst>
            </a:pPr>
            <a:r>
              <a:rPr sz="1600" b="1" dirty="0">
                <a:latin typeface="Book Antiqua"/>
                <a:cs typeface="Book Antiqua"/>
              </a:rPr>
              <a:t>le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tecniche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intervento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psico</a:t>
            </a:r>
            <a:r>
              <a:rPr sz="1600" dirty="0">
                <a:latin typeface="Book Antiqua"/>
                <a:cs typeface="Book Antiqua"/>
              </a:rPr>
              <a:t>-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spc="-10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ucativo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dirett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comportament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problema.</a:t>
            </a:r>
            <a:endParaRPr sz="1600">
              <a:latin typeface="Book Antiqua"/>
              <a:cs typeface="Book Antiqua"/>
            </a:endParaRPr>
          </a:p>
          <a:p>
            <a:pPr marL="356235" indent="-342900">
              <a:lnSpc>
                <a:spcPct val="100000"/>
              </a:lnSpc>
              <a:spcBef>
                <a:spcPts val="405"/>
              </a:spcBef>
              <a:buClr>
                <a:srgbClr val="010000"/>
              </a:buClr>
              <a:buFont typeface="Book Antiqua"/>
              <a:buChar char="•"/>
              <a:tabLst>
                <a:tab pos="356870" algn="l"/>
              </a:tabLst>
            </a:pPr>
            <a:r>
              <a:rPr sz="1600" b="1" dirty="0">
                <a:latin typeface="Book Antiqua"/>
                <a:cs typeface="Book Antiqua"/>
              </a:rPr>
              <a:t>le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strategie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dirette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disturbi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specifici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aspecifici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apprendimento.</a:t>
            </a:r>
            <a:endParaRPr sz="1600">
              <a:latin typeface="Book Antiqua"/>
              <a:cs typeface="Book Antiqua"/>
            </a:endParaRPr>
          </a:p>
          <a:p>
            <a:pPr marL="356235" marR="5080" indent="-342900" algn="just">
              <a:lnSpc>
                <a:spcPct val="120500"/>
              </a:lnSpc>
              <a:spcBef>
                <a:spcPts val="284"/>
              </a:spcBef>
              <a:buClr>
                <a:srgbClr val="010000"/>
              </a:buClr>
              <a:buFont typeface="Book Antiqua"/>
              <a:buChar char="•"/>
              <a:tabLst>
                <a:tab pos="357505" algn="l"/>
              </a:tabLst>
            </a:pPr>
            <a:r>
              <a:rPr sz="1600" b="1" dirty="0">
                <a:latin typeface="Book Antiqua"/>
                <a:cs typeface="Book Antiqua"/>
              </a:rPr>
              <a:t>la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generalizzazion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delle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abilità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acquisite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–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volt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l’obiettiv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acquisit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l’abilit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grazi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tecnich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precedentement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esposte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dev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aiutare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l’alunno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eneralizzare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qu</a:t>
            </a:r>
            <a:r>
              <a:rPr sz="1600" spc="-5" dirty="0">
                <a:latin typeface="Book Antiqua"/>
                <a:cs typeface="Book Antiqua"/>
              </a:rPr>
              <a:t>est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nuov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10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mpetenze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situazioni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on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preve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ono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stimol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simil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quell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utili</a:t>
            </a:r>
            <a:r>
              <a:rPr sz="1600" dirty="0">
                <a:latin typeface="Book Antiqua"/>
                <a:cs typeface="Book Antiqua"/>
              </a:rPr>
              <a:t>z</a:t>
            </a:r>
            <a:r>
              <a:rPr sz="1600" spc="-5" dirty="0">
                <a:latin typeface="Book Antiqua"/>
                <a:cs typeface="Book Antiqua"/>
              </a:rPr>
              <a:t>zat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r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l’appr</a:t>
            </a:r>
            <a:r>
              <a:rPr sz="1600" spc="5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ndimen</a:t>
            </a:r>
            <a:r>
              <a:rPr sz="160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aiut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attenuat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sempre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più.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ni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abili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acq</a:t>
            </a:r>
            <a:r>
              <a:rPr sz="1600" spc="-10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ita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v</a:t>
            </a:r>
            <a:r>
              <a:rPr sz="1600" spc="-10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nta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infatti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significativ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quand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lmen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parzialmente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generalizzata</a:t>
            </a:r>
            <a:r>
              <a:rPr sz="1600" dirty="0">
                <a:latin typeface="Book Antiqua"/>
                <a:cs typeface="Book Antiqua"/>
              </a:rPr>
              <a:t>;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ci</a:t>
            </a:r>
            <a:r>
              <a:rPr sz="1600" dirty="0">
                <a:latin typeface="Book Antiqua"/>
                <a:cs typeface="Book Antiqua"/>
              </a:rPr>
              <a:t>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dimos</a:t>
            </a:r>
            <a:r>
              <a:rPr sz="160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l’alunn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raggiunt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cert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autonomia.</a:t>
            </a:r>
            <a:endParaRPr sz="16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165">
              <a:lnSpc>
                <a:spcPct val="100000"/>
              </a:lnSpc>
            </a:pPr>
            <a:r>
              <a:rPr dirty="0"/>
              <a:t>5.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Verifica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-5" dirty="0"/>
              <a:t>valutazione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335" y="1164716"/>
            <a:ext cx="7169150" cy="5116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dirty="0">
                <a:latin typeface="Book Antiqua"/>
                <a:cs typeface="Book Antiqua"/>
              </a:rPr>
              <a:t>Come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esi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buo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progett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anche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concl</a:t>
            </a:r>
            <a:r>
              <a:rPr sz="1600" dirty="0">
                <a:latin typeface="Book Antiqua"/>
                <a:cs typeface="Book Antiqua"/>
              </a:rPr>
              <a:t>u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prevedend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le</a:t>
            </a:r>
            <a:endParaRPr sz="1600">
              <a:latin typeface="Book Antiqua"/>
              <a:cs typeface="Book Antiqu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latin typeface="Book Antiqua"/>
                <a:cs typeface="Book Antiqua"/>
              </a:rPr>
              <a:t>modalità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Book Antiqua"/>
                <a:cs typeface="Book Antiqua"/>
              </a:rPr>
              <a:t>v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spc="-5" dirty="0">
                <a:latin typeface="Book Antiqua"/>
                <a:cs typeface="Book Antiqua"/>
              </a:rPr>
              <a:t>rific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il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moment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della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valutazion</a:t>
            </a:r>
            <a:r>
              <a:rPr sz="1600" b="1" spc="-5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.</a:t>
            </a:r>
            <a:endParaRPr sz="1600">
              <a:latin typeface="Book Antiqua"/>
              <a:cs typeface="Book Antiqu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Book Antiqua"/>
                <a:cs typeface="Book Antiqua"/>
              </a:rPr>
              <a:t>Quest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lavor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empr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facil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pi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cevol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ttuazion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perch</a:t>
            </a:r>
            <a:r>
              <a:rPr sz="1600" dirty="0">
                <a:latin typeface="Book Antiqua"/>
                <a:cs typeface="Book Antiqua"/>
              </a:rPr>
              <a:t>é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verificar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valutar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nostro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alunno,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ritorno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verifichiam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valutiam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nos</a:t>
            </a:r>
            <a:r>
              <a:rPr sz="1600" spc="5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interven</a:t>
            </a:r>
            <a:r>
              <a:rPr sz="1600" dirty="0">
                <a:latin typeface="Book Antiqua"/>
                <a:cs typeface="Book Antiqua"/>
              </a:rPr>
              <a:t>to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quell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Consi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li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classe.</a:t>
            </a:r>
            <a:endParaRPr sz="1600">
              <a:latin typeface="Book Antiqua"/>
              <a:cs typeface="Book Antiqua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Book Antiqua"/>
                <a:cs typeface="Book Antiqua"/>
              </a:rPr>
              <a:t>Pertant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iu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Book Antiqua"/>
                <a:cs typeface="Book Antiqua"/>
              </a:rPr>
              <a:t>izi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invest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sol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es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inatario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del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progetto,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ma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anche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tutti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po</a:t>
            </a:r>
            <a:r>
              <a:rPr sz="1600" spc="-10" dirty="0">
                <a:latin typeface="Book Antiqua"/>
                <a:cs typeface="Book Antiqua"/>
              </a:rPr>
              <a:t>ss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bil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attor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coinvol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uola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fami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lia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societ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).</a:t>
            </a:r>
            <a:endParaRPr sz="1600">
              <a:latin typeface="Book Antiqua"/>
              <a:cs typeface="Book Antiqua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600" b="1" dirty="0">
                <a:latin typeface="Book Antiqua"/>
                <a:cs typeface="Book Antiqua"/>
              </a:rPr>
              <a:t>Verificare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signific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semplicement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metter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all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prova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Book Antiqua"/>
                <a:cs typeface="Book Antiqua"/>
              </a:rPr>
              <a:t>l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nostro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alunn</a:t>
            </a:r>
            <a:r>
              <a:rPr sz="1600" b="1" spc="-10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Book Antiqua"/>
                <a:cs typeface="Book Antiqua"/>
              </a:rPr>
              <a:t>,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porl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front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u</a:t>
            </a:r>
            <a:r>
              <a:rPr sz="1600" b="1" dirty="0">
                <a:latin typeface="Book Antiqua"/>
                <a:cs typeface="Book Antiqua"/>
              </a:rPr>
              <a:t>n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problem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risolvere</a:t>
            </a:r>
            <a:r>
              <a:rPr sz="1600" b="1" dirty="0">
                <a:latin typeface="Book Antiqua"/>
                <a:cs typeface="Book Antiqua"/>
              </a:rPr>
              <a:t>.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4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Valutar</a:t>
            </a:r>
            <a:r>
              <a:rPr sz="1600" b="1" dirty="0">
                <a:latin typeface="Book Antiqua"/>
                <a:cs typeface="Book Antiqua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è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materializz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nell’attribuzione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un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giudizi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d</a:t>
            </a:r>
            <a:r>
              <a:rPr sz="1600" b="1" dirty="0">
                <a:latin typeface="Book Antiqua"/>
                <a:cs typeface="Book Antiqua"/>
              </a:rPr>
              <a:t>i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merit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11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o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di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demerito</a:t>
            </a:r>
            <a:r>
              <a:rPr sz="1600" b="1" spc="1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Book Antiqua"/>
                <a:cs typeface="Book Antiqua"/>
              </a:rPr>
              <a:t>riferito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ai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risultati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Book Antiqua"/>
                <a:cs typeface="Book Antiqua"/>
              </a:rPr>
              <a:t>raggiunti</a:t>
            </a:r>
            <a:r>
              <a:rPr sz="1600" dirty="0">
                <a:latin typeface="Book Antiqua"/>
                <a:cs typeface="Book Antiqua"/>
              </a:rPr>
              <a:t>.</a:t>
            </a:r>
            <a:endParaRPr sz="1600">
              <a:latin typeface="Book Antiqua"/>
              <a:cs typeface="Book Antiqua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is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colle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ament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molto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</a:t>
            </a:r>
            <a:r>
              <a:rPr sz="1600" spc="-10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rett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tr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verifica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valutaz</a:t>
            </a:r>
            <a:r>
              <a:rPr sz="1600" spc="5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tutt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g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altri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momenti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che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caratterizzano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stemi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process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formativi</a:t>
            </a:r>
            <a:r>
              <a:rPr sz="1600" dirty="0">
                <a:latin typeface="Book Antiqua"/>
                <a:cs typeface="Book Antiqua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f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valutazion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fatt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é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stant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dirty="0">
                <a:latin typeface="Book Antiqua"/>
                <a:cs typeface="Book Antiqua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spc="5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nn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funzion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meramente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selettiva.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Es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informan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su</a:t>
            </a:r>
            <a:r>
              <a:rPr sz="1600" dirty="0">
                <a:latin typeface="Book Antiqua"/>
                <a:cs typeface="Book Antiqua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ocede</a:t>
            </a:r>
            <a:r>
              <a:rPr sz="1600" spc="-10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dell’apprendimento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sull’ite</a:t>
            </a:r>
            <a:r>
              <a:rPr sz="1600" dirty="0">
                <a:latin typeface="Book Antiqua"/>
                <a:cs typeface="Book Antiqua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</a:t>
            </a:r>
            <a:r>
              <a:rPr sz="1600" spc="5" dirty="0">
                <a:latin typeface="Book Antiqua"/>
                <a:cs typeface="Book Antiqua"/>
              </a:rPr>
              <a:t>o</a:t>
            </a:r>
            <a:r>
              <a:rPr sz="1600" spc="-5" dirty="0">
                <a:latin typeface="Book Antiqua"/>
                <a:cs typeface="Book Antiqua"/>
              </a:rPr>
              <a:t>rmazion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regolan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l’evoluzion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an</a:t>
            </a:r>
            <a:r>
              <a:rPr sz="1600" spc="5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h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fin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dell’orientament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vit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futura.</a:t>
            </a:r>
            <a:endParaRPr sz="1600">
              <a:latin typeface="Book Antiqua"/>
              <a:cs typeface="Book Antiqua"/>
            </a:endParaRPr>
          </a:p>
          <a:p>
            <a:pPr marL="12700" algn="just">
              <a:lnSpc>
                <a:spcPts val="1914"/>
              </a:lnSpc>
              <a:spcBef>
                <a:spcPts val="5"/>
              </a:spcBef>
            </a:pP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verific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valutaz</a:t>
            </a:r>
            <a:r>
              <a:rPr sz="1600" spc="5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investon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due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front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:</a:t>
            </a:r>
            <a:endParaRPr sz="1600">
              <a:latin typeface="Book Antiqua"/>
              <a:cs typeface="Book Antiqua"/>
            </a:endParaRPr>
          </a:p>
          <a:p>
            <a:pPr marL="12700" marR="348615">
              <a:lnSpc>
                <a:spcPts val="1930"/>
              </a:lnSpc>
              <a:spcBef>
                <a:spcPts val="50"/>
              </a:spcBef>
              <a:buClr>
                <a:srgbClr val="010000"/>
              </a:buClr>
              <a:buFont typeface="Book Antiqua"/>
              <a:buChar char="•"/>
              <a:tabLst>
                <a:tab pos="187960" algn="l"/>
              </a:tabLst>
            </a:pPr>
            <a:r>
              <a:rPr sz="1600" b="1" i="1" spc="-5" dirty="0">
                <a:latin typeface="Book Antiqua"/>
                <a:cs typeface="Book Antiqua"/>
              </a:rPr>
              <a:t>l’intervent</a:t>
            </a:r>
            <a:r>
              <a:rPr sz="1600" b="1" i="1" dirty="0">
                <a:latin typeface="Book Antiqua"/>
                <a:cs typeface="Book Antiqua"/>
              </a:rPr>
              <a:t>o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Book Antiqua"/>
                <a:cs typeface="Book Antiqua"/>
              </a:rPr>
              <a:t>educativo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spc="5" dirty="0">
                <a:latin typeface="Book Antiqua"/>
                <a:cs typeface="Book Antiqua"/>
              </a:rPr>
              <a:t>i</a:t>
            </a:r>
            <a:r>
              <a:rPr sz="1600" b="1" i="1" dirty="0">
                <a:latin typeface="Book Antiqua"/>
                <a:cs typeface="Book Antiqua"/>
              </a:rPr>
              <a:t>n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rifer</a:t>
            </a:r>
            <a:r>
              <a:rPr sz="1600" b="1" i="1" spc="5" dirty="0">
                <a:latin typeface="Book Antiqua"/>
                <a:cs typeface="Book Antiqua"/>
              </a:rPr>
              <a:t>i</a:t>
            </a:r>
            <a:r>
              <a:rPr sz="1600" b="1" i="1" spc="-5" dirty="0">
                <a:latin typeface="Book Antiqua"/>
                <a:cs typeface="Book Antiqua"/>
              </a:rPr>
              <a:t>men</a:t>
            </a:r>
            <a:r>
              <a:rPr sz="1600" b="1" i="1" spc="5" dirty="0">
                <a:latin typeface="Book Antiqua"/>
                <a:cs typeface="Book Antiqua"/>
              </a:rPr>
              <a:t>t</a:t>
            </a:r>
            <a:r>
              <a:rPr sz="1600" b="1" i="1" dirty="0">
                <a:latin typeface="Book Antiqua"/>
                <a:cs typeface="Book Antiqua"/>
              </a:rPr>
              <a:t>o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a</a:t>
            </a:r>
            <a:r>
              <a:rPr sz="1600" b="1" i="1" dirty="0">
                <a:latin typeface="Book Antiqua"/>
                <a:cs typeface="Book Antiqua"/>
              </a:rPr>
              <a:t>l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Quad</a:t>
            </a:r>
            <a:r>
              <a:rPr sz="1600" b="1" i="1" spc="5" dirty="0">
                <a:latin typeface="Book Antiqua"/>
                <a:cs typeface="Book Antiqua"/>
              </a:rPr>
              <a:t>r</a:t>
            </a:r>
            <a:r>
              <a:rPr sz="1600" b="1" i="1" dirty="0">
                <a:latin typeface="Book Antiqua"/>
                <a:cs typeface="Book Antiqua"/>
              </a:rPr>
              <a:t>o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Funzional</a:t>
            </a:r>
            <a:r>
              <a:rPr sz="1600" b="1" i="1" dirty="0">
                <a:latin typeface="Book Antiqua"/>
                <a:cs typeface="Book Antiqua"/>
              </a:rPr>
              <a:t>e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i</a:t>
            </a:r>
            <a:r>
              <a:rPr sz="1600" b="1" i="1" dirty="0">
                <a:latin typeface="Book Antiqua"/>
                <a:cs typeface="Book Antiqua"/>
              </a:rPr>
              <a:t>n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tutt</a:t>
            </a:r>
            <a:r>
              <a:rPr sz="1600" b="1" i="1" dirty="0">
                <a:latin typeface="Book Antiqua"/>
                <a:cs typeface="Book Antiqua"/>
              </a:rPr>
              <a:t>e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l</a:t>
            </a:r>
            <a:r>
              <a:rPr sz="1600" b="1" i="1" dirty="0">
                <a:latin typeface="Book Antiqua"/>
                <a:cs typeface="Book Antiqua"/>
              </a:rPr>
              <a:t>e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sue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articolazioni</a:t>
            </a:r>
            <a:endParaRPr sz="1600">
              <a:latin typeface="Book Antiqua"/>
              <a:cs typeface="Book Antiqua"/>
            </a:endParaRPr>
          </a:p>
          <a:p>
            <a:pPr marL="187325" indent="-174625" algn="just">
              <a:lnSpc>
                <a:spcPts val="1860"/>
              </a:lnSpc>
              <a:buClr>
                <a:srgbClr val="010000"/>
              </a:buClr>
              <a:buFont typeface="Book Antiqua"/>
              <a:buChar char="•"/>
              <a:tabLst>
                <a:tab pos="187960" algn="l"/>
              </a:tabLst>
            </a:pPr>
            <a:r>
              <a:rPr sz="1600" b="1" i="1" dirty="0">
                <a:latin typeface="Book Antiqua"/>
                <a:cs typeface="Book Antiqua"/>
              </a:rPr>
              <a:t>l’intervento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Book Antiqua"/>
                <a:cs typeface="Book Antiqua"/>
              </a:rPr>
              <a:t>didattico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Book Antiqua"/>
                <a:cs typeface="Book Antiqua"/>
              </a:rPr>
              <a:t>in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Book Antiqua"/>
                <a:cs typeface="Book Antiqua"/>
              </a:rPr>
              <a:t>rife</a:t>
            </a:r>
            <a:r>
              <a:rPr sz="1600" b="1" i="1" spc="5" dirty="0">
                <a:latin typeface="Book Antiqua"/>
                <a:cs typeface="Book Antiqua"/>
              </a:rPr>
              <a:t>r</a:t>
            </a:r>
            <a:r>
              <a:rPr sz="1600" b="1" i="1" spc="-5" dirty="0">
                <a:latin typeface="Book Antiqua"/>
                <a:cs typeface="Book Antiqua"/>
              </a:rPr>
              <a:t>im</a:t>
            </a:r>
            <a:r>
              <a:rPr sz="1600" b="1" i="1" spc="5" dirty="0">
                <a:latin typeface="Book Antiqua"/>
                <a:cs typeface="Book Antiqua"/>
              </a:rPr>
              <a:t>e</a:t>
            </a:r>
            <a:r>
              <a:rPr sz="1600" b="1" i="1" spc="-5" dirty="0">
                <a:latin typeface="Book Antiqua"/>
                <a:cs typeface="Book Antiqua"/>
              </a:rPr>
              <a:t>nt</a:t>
            </a:r>
            <a:r>
              <a:rPr sz="1600" b="1" i="1" dirty="0">
                <a:latin typeface="Book Antiqua"/>
                <a:cs typeface="Book Antiqua"/>
              </a:rPr>
              <a:t>o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al</a:t>
            </a:r>
            <a:r>
              <a:rPr sz="1600" b="1" i="1" spc="5" dirty="0">
                <a:latin typeface="Book Antiqua"/>
                <a:cs typeface="Book Antiqua"/>
              </a:rPr>
              <a:t>l’</a:t>
            </a:r>
            <a:r>
              <a:rPr sz="1600" b="1" i="1" spc="-5" dirty="0">
                <a:latin typeface="Book Antiqua"/>
                <a:cs typeface="Book Antiqua"/>
              </a:rPr>
              <a:t>Are</a:t>
            </a:r>
            <a:r>
              <a:rPr sz="1600" b="1" i="1" dirty="0">
                <a:latin typeface="Book Antiqua"/>
                <a:cs typeface="Book Antiqua"/>
              </a:rPr>
              <a:t>a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degl</a:t>
            </a:r>
            <a:r>
              <a:rPr sz="1600" b="1" i="1" dirty="0">
                <a:latin typeface="Book Antiqua"/>
                <a:cs typeface="Book Antiqua"/>
              </a:rPr>
              <a:t>i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Book Antiqua"/>
                <a:cs typeface="Book Antiqua"/>
              </a:rPr>
              <a:t>apprendimenti.</a:t>
            </a:r>
            <a:endParaRPr sz="16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840" y="369980"/>
            <a:ext cx="3931285" cy="437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Book Antiqua"/>
                <a:cs typeface="Book Antiqua"/>
              </a:rPr>
              <a:t>Intervent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educativo</a:t>
            </a:r>
            <a:endParaRPr sz="1400">
              <a:latin typeface="Book Antiqua"/>
              <a:cs typeface="Book Antiqua"/>
            </a:endParaRPr>
          </a:p>
          <a:p>
            <a:pPr marL="12700" marR="455930">
              <a:lnSpc>
                <a:spcPts val="2350"/>
              </a:lnSpc>
              <a:spcBef>
                <a:spcPts val="180"/>
              </a:spcBef>
            </a:pP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punto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partenza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obiettiv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siamo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prefissat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.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1400" spc="-5" dirty="0">
                <a:latin typeface="Book Antiqua"/>
                <a:cs typeface="Book Antiqua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vedi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Q</a:t>
            </a:r>
            <a:r>
              <a:rPr sz="1400" spc="-10" dirty="0">
                <a:latin typeface="Book Antiqua"/>
                <a:cs typeface="Book Antiqua"/>
              </a:rPr>
              <a:t>uadro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obiettivi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medio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400" spc="-10" dirty="0">
                <a:latin typeface="Book Antiqua"/>
                <a:cs typeface="Book Antiqua"/>
              </a:rPr>
              <a:t>breve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termine)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ct val="139800"/>
              </a:lnSpc>
            </a:pPr>
            <a:r>
              <a:rPr sz="1400" spc="-10" dirty="0">
                <a:latin typeface="Book Antiqua"/>
                <a:cs typeface="Book Antiqua"/>
              </a:rPr>
              <a:t>Si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analizza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quadro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r</a:t>
            </a:r>
            <a:r>
              <a:rPr sz="1400" b="1" dirty="0">
                <a:latin typeface="Book Antiqua"/>
                <a:cs typeface="Book Antiqua"/>
              </a:rPr>
              <a:t>i</a:t>
            </a:r>
            <a:r>
              <a:rPr sz="1400" b="1" spc="-15" dirty="0">
                <a:latin typeface="Book Antiqua"/>
                <a:cs typeface="Book Antiqua"/>
              </a:rPr>
              <a:t>sultat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raggiunti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attraver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attenta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osservazione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perio</a:t>
            </a:r>
            <a:r>
              <a:rPr sz="1400" b="1" spc="-20" dirty="0">
                <a:latin typeface="Book Antiqua"/>
                <a:cs typeface="Book Antiqua"/>
              </a:rPr>
              <a:t>d</a:t>
            </a:r>
            <a:r>
              <a:rPr sz="1400" b="1" spc="-10" dirty="0">
                <a:latin typeface="Book Antiqua"/>
                <a:cs typeface="Book Antiqua"/>
              </a:rPr>
              <a:t>ica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(interqu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rimestral</a:t>
            </a:r>
            <a:r>
              <a:rPr sz="1400" spc="-5" dirty="0">
                <a:latin typeface="Book Antiqua"/>
                <a:cs typeface="Book Antiqua"/>
              </a:rPr>
              <a:t>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quadr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mestrale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finale)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evidenzia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l’efficacia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strategie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attivate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rivela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ccesso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l’ins</a:t>
            </a:r>
            <a:r>
              <a:rPr sz="1400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cc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so.</a:t>
            </a:r>
            <a:endParaRPr sz="1400">
              <a:latin typeface="Book Antiqua"/>
              <a:cs typeface="Book Antiqua"/>
            </a:endParaRPr>
          </a:p>
          <a:p>
            <a:pPr marL="12700" marR="176530" indent="-635">
              <a:lnSpc>
                <a:spcPct val="139900"/>
              </a:lnSpc>
            </a:pP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sede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bilancio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valorizza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positivit</a:t>
            </a:r>
            <a:r>
              <a:rPr sz="1400" b="1" spc="-10" dirty="0">
                <a:latin typeface="Book Antiqua"/>
                <a:cs typeface="Book Antiqua"/>
              </a:rPr>
              <a:t>à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fattori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condizionato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l’eventuale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esito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Positivo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dell’intervento,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oppure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ricercano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cause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fallimento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poter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in</a:t>
            </a:r>
            <a:r>
              <a:rPr sz="1400" spc="-10" dirty="0">
                <a:latin typeface="Book Antiqua"/>
                <a:cs typeface="Book Antiqua"/>
              </a:rPr>
              <a:t>trap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endere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nuove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strade.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335" y="274055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6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335" y="612622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596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335" y="274055"/>
            <a:ext cx="0" cy="5852160"/>
          </a:xfrm>
          <a:custGeom>
            <a:avLst/>
            <a:gdLst/>
            <a:ahLst/>
            <a:cxnLst/>
            <a:rect l="l" t="t" r="r" b="b"/>
            <a:pathLst>
              <a:path h="5852160">
                <a:moveTo>
                  <a:pt x="0" y="0"/>
                </a:moveTo>
                <a:lnTo>
                  <a:pt x="0" y="5852165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131" y="274055"/>
            <a:ext cx="0" cy="5852160"/>
          </a:xfrm>
          <a:custGeom>
            <a:avLst/>
            <a:gdLst/>
            <a:ahLst/>
            <a:cxnLst/>
            <a:rect l="l" t="t" r="r" b="b"/>
            <a:pathLst>
              <a:path h="5852160">
                <a:moveTo>
                  <a:pt x="0" y="0"/>
                </a:moveTo>
                <a:lnTo>
                  <a:pt x="0" y="58521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6931" y="274055"/>
            <a:ext cx="0" cy="5852160"/>
          </a:xfrm>
          <a:custGeom>
            <a:avLst/>
            <a:gdLst/>
            <a:ahLst/>
            <a:cxnLst/>
            <a:rect l="l" t="t" r="r" b="b"/>
            <a:pathLst>
              <a:path h="5852160">
                <a:moveTo>
                  <a:pt x="0" y="0"/>
                </a:moveTo>
                <a:lnTo>
                  <a:pt x="0" y="5852165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95659" y="428654"/>
            <a:ext cx="3801745" cy="5569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latin typeface="Book Antiqua"/>
                <a:cs typeface="Book Antiqua"/>
              </a:rPr>
              <a:t>Apprendimenti</a:t>
            </a:r>
            <a:endParaRPr sz="1400">
              <a:latin typeface="Book Antiqua"/>
              <a:cs typeface="Book Antiqua"/>
            </a:endParaRPr>
          </a:p>
          <a:p>
            <a:pPr marL="12700" marR="74930">
              <a:lnSpc>
                <a:spcPts val="2010"/>
              </a:lnSpc>
              <a:spcBef>
                <a:spcPts val="114"/>
              </a:spcBef>
            </a:pPr>
            <a:r>
              <a:rPr sz="1400" spc="-10" dirty="0">
                <a:latin typeface="Book Antiqua"/>
                <a:cs typeface="Book Antiqua"/>
              </a:rPr>
              <a:t>Sul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f</a:t>
            </a:r>
            <a:r>
              <a:rPr sz="1400" spc="-15" dirty="0">
                <a:latin typeface="Book Antiqua"/>
                <a:cs typeface="Book Antiqua"/>
              </a:rPr>
              <a:t>ro</a:t>
            </a:r>
            <a:r>
              <a:rPr sz="1400" spc="-10" dirty="0">
                <a:latin typeface="Book Antiqua"/>
                <a:cs typeface="Book Antiqua"/>
              </a:rPr>
              <a:t>nte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15" dirty="0">
                <a:latin typeface="Book Antiqua"/>
                <a:cs typeface="Book Antiqua"/>
              </a:rPr>
              <a:t>ppr</a:t>
            </a:r>
            <a:r>
              <a:rPr sz="1400" spc="-10" dirty="0">
                <a:latin typeface="Book Antiqua"/>
                <a:cs typeface="Book Antiqua"/>
              </a:rPr>
              <a:t>en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iment</a:t>
            </a:r>
            <a:r>
              <a:rPr sz="1400" spc="-5" dirty="0">
                <a:latin typeface="Book Antiqua"/>
                <a:cs typeface="Book Antiqua"/>
              </a:rPr>
              <a:t>i,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arten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da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obiettivi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contenuti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programmazione</a:t>
            </a:r>
            <a:endParaRPr sz="1400">
              <a:latin typeface="Book Antiqua"/>
              <a:cs typeface="Book Antiqua"/>
            </a:endParaRPr>
          </a:p>
          <a:p>
            <a:pPr marL="12700" marR="99695">
              <a:lnSpc>
                <a:spcPts val="2010"/>
              </a:lnSpc>
              <a:spcBef>
                <a:spcPts val="5"/>
              </a:spcBef>
            </a:pPr>
            <a:r>
              <a:rPr sz="1400" spc="-10" dirty="0">
                <a:latin typeface="Book Antiqua"/>
                <a:cs typeface="Book Antiqua"/>
              </a:rPr>
              <a:t>disciplinare,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costruisc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test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verifica,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frutto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collaborazione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docenti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curr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colari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docente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sostegno,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endParaRPr sz="1400">
              <a:latin typeface="Book Antiqua"/>
              <a:cs typeface="Book Antiqua"/>
            </a:endParaRPr>
          </a:p>
          <a:p>
            <a:pPr marL="12700" marR="99695">
              <a:lnSpc>
                <a:spcPts val="2010"/>
              </a:lnSpc>
              <a:spcBef>
                <a:spcPts val="5"/>
              </a:spcBef>
            </a:pPr>
            <a:r>
              <a:rPr sz="1400" spc="-10" dirty="0">
                <a:latin typeface="Book Antiqua"/>
                <a:cs typeface="Book Antiqua"/>
              </a:rPr>
              <a:t>programmano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momenti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controllo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formale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può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trovare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spazio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idoneo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endParaRPr sz="1400">
              <a:latin typeface="Book Antiqua"/>
              <a:cs typeface="Book Antiqua"/>
            </a:endParaRPr>
          </a:p>
          <a:p>
            <a:pPr marL="12700" marR="412115">
              <a:lnSpc>
                <a:spcPts val="2010"/>
              </a:lnSpc>
              <a:spcBef>
                <a:spcPts val="5"/>
              </a:spcBef>
            </a:pPr>
            <a:r>
              <a:rPr sz="1400" spc="-10" dirty="0">
                <a:latin typeface="Book Antiqua"/>
                <a:cs typeface="Book Antiqua"/>
              </a:rPr>
              <a:t>nel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sto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classe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setting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lavoro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individualizzato.</a:t>
            </a:r>
            <a:endParaRPr sz="1400">
              <a:latin typeface="Book Antiqua"/>
              <a:cs typeface="Book Antiqua"/>
            </a:endParaRPr>
          </a:p>
          <a:p>
            <a:pPr marL="12700" marR="598805">
              <a:lnSpc>
                <a:spcPts val="2010"/>
              </a:lnSpc>
              <a:spcBef>
                <a:spcPts val="5"/>
              </a:spcBef>
            </a:pPr>
            <a:r>
              <a:rPr sz="1400" spc="-10" dirty="0">
                <a:latin typeface="Book Antiqua"/>
                <a:cs typeface="Book Antiqua"/>
              </a:rPr>
              <a:t>L’esperi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verifica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tradizionale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sempre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comu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q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prova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spc="-10" dirty="0">
                <a:latin typeface="Book Antiqua"/>
                <a:cs typeface="Book Antiqua"/>
              </a:rPr>
              <a:t>emotivamente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coinvolgente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pone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l’alunno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ct val="119800"/>
              </a:lnSpc>
            </a:pP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fronte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specchio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trova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suoi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debolezza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ntem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unti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f</a:t>
            </a:r>
            <a:r>
              <a:rPr sz="1400" spc="-15" dirty="0">
                <a:latin typeface="Book Antiqua"/>
                <a:cs typeface="Book Antiqua"/>
              </a:rPr>
              <a:t>or</a:t>
            </a:r>
            <a:r>
              <a:rPr sz="1400" spc="-10" dirty="0">
                <a:latin typeface="Book Antiqua"/>
                <a:cs typeface="Book Antiqua"/>
              </a:rPr>
              <a:t>za.</a:t>
            </a:r>
            <a:endParaRPr sz="1400">
              <a:latin typeface="Book Antiqua"/>
              <a:cs typeface="Book Antiqua"/>
            </a:endParaRPr>
          </a:p>
          <a:p>
            <a:pPr marL="12700" marR="444500">
              <a:lnSpc>
                <a:spcPct val="119700"/>
              </a:lnSpc>
            </a:pPr>
            <a:r>
              <a:rPr sz="1400" spc="-10" dirty="0">
                <a:latin typeface="Book Antiqua"/>
                <a:cs typeface="Book Antiqua"/>
              </a:rPr>
              <a:t>Ecco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perchè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predisp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sizione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verifiche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scelta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tipologia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endParaRPr sz="1400">
              <a:latin typeface="Book Antiqua"/>
              <a:cs typeface="Book Antiqua"/>
            </a:endParaRPr>
          </a:p>
          <a:p>
            <a:pPr marL="12700" marR="372745">
              <a:lnSpc>
                <a:spcPct val="119800"/>
              </a:lnSpc>
            </a:pPr>
            <a:r>
              <a:rPr sz="1400" spc="-10" dirty="0">
                <a:latin typeface="Book Antiqua"/>
                <a:cs typeface="Book Antiqua"/>
              </a:rPr>
              <a:t>stesse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avere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b</a:t>
            </a:r>
            <a:r>
              <a:rPr sz="1400" spc="-10" dirty="0">
                <a:latin typeface="Book Antiqua"/>
                <a:cs typeface="Book Antiqua"/>
              </a:rPr>
              <a:t>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chiaro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loro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formativa,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dinamica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promozionale,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certo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sanzionatoria,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personal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ogni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nno.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4164" y="1196844"/>
            <a:ext cx="5886450" cy="3647922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158750">
              <a:lnSpc>
                <a:spcPct val="100000"/>
              </a:lnSpc>
            </a:pPr>
            <a:r>
              <a:rPr sz="1800" b="1" dirty="0">
                <a:latin typeface="Book Antiqua"/>
                <a:cs typeface="Book Antiqua"/>
              </a:rPr>
              <a:t>Nocera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S.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(2001),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I</a:t>
            </a:r>
            <a:r>
              <a:rPr sz="1800" b="1" i="1" dirty="0">
                <a:latin typeface="Book Antiqua"/>
                <a:cs typeface="Book Antiqua"/>
              </a:rPr>
              <a:t>l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diritt</a:t>
            </a:r>
            <a:r>
              <a:rPr sz="1800" b="1" i="1" dirty="0">
                <a:latin typeface="Book Antiqua"/>
                <a:cs typeface="Book Antiqua"/>
              </a:rPr>
              <a:t>o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all’integrazion</a:t>
            </a:r>
            <a:r>
              <a:rPr sz="1800" b="1" i="1" dirty="0">
                <a:latin typeface="Book Antiqua"/>
                <a:cs typeface="Book Antiqua"/>
              </a:rPr>
              <a:t>e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nell</a:t>
            </a:r>
            <a:r>
              <a:rPr sz="1800" b="1" i="1" dirty="0">
                <a:latin typeface="Book Antiqua"/>
                <a:cs typeface="Book Antiqua"/>
              </a:rPr>
              <a:t>a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scuola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dell’autonomia</a:t>
            </a:r>
            <a:r>
              <a:rPr sz="1800" b="1" i="1" dirty="0">
                <a:latin typeface="Book Antiqua"/>
                <a:cs typeface="Book Antiqua"/>
              </a:rPr>
              <a:t>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Trento</a:t>
            </a:r>
            <a:r>
              <a:rPr sz="1800" b="1" dirty="0">
                <a:latin typeface="Book Antiqua"/>
                <a:cs typeface="Book Antiqua"/>
              </a:rPr>
              <a:t>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Erickson.</a:t>
            </a:r>
            <a:endParaRPr sz="18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1440" marR="125730">
              <a:lnSpc>
                <a:spcPct val="101099"/>
              </a:lnSpc>
            </a:pPr>
            <a:r>
              <a:rPr sz="1800" b="1" spc="-15" dirty="0">
                <a:latin typeface="Book Antiqua"/>
                <a:cs typeface="Book Antiqua"/>
              </a:rPr>
              <a:t>Iane</a:t>
            </a:r>
            <a:r>
              <a:rPr sz="1800" b="1" spc="-10" dirty="0">
                <a:latin typeface="Book Antiqua"/>
                <a:cs typeface="Book Antiqua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D.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(2005),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Bisogni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Educativi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Special</a:t>
            </a:r>
            <a:r>
              <a:rPr sz="1800" b="1" i="1" dirty="0">
                <a:latin typeface="Book Antiqua"/>
                <a:cs typeface="Book Antiqua"/>
              </a:rPr>
              <a:t>i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Book Antiqua"/>
                <a:cs typeface="Book Antiqua"/>
              </a:rPr>
              <a:t>e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inclusion</a:t>
            </a:r>
            <a:r>
              <a:rPr sz="1800" b="1" i="1" spc="-5" dirty="0">
                <a:latin typeface="Book Antiqua"/>
                <a:cs typeface="Book Antiqua"/>
              </a:rPr>
              <a:t>e</a:t>
            </a:r>
            <a:r>
              <a:rPr sz="1800" b="1" dirty="0">
                <a:latin typeface="Book Antiqua"/>
                <a:cs typeface="Book Antiqua"/>
              </a:rPr>
              <a:t>,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Trento,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Erickson.</a:t>
            </a:r>
            <a:endParaRPr sz="18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91440" marR="1040130">
              <a:lnSpc>
                <a:spcPct val="101099"/>
              </a:lnSpc>
            </a:pPr>
            <a:r>
              <a:rPr sz="1800" b="1" spc="-15" dirty="0">
                <a:latin typeface="Book Antiqua"/>
                <a:cs typeface="Book Antiqua"/>
              </a:rPr>
              <a:t>Iane</a:t>
            </a:r>
            <a:r>
              <a:rPr sz="1800" b="1" spc="-10" dirty="0">
                <a:latin typeface="Book Antiqua"/>
                <a:cs typeface="Book Antiqua"/>
              </a:rPr>
              <a:t>s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D.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(2006),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i="1" spc="-15" dirty="0">
                <a:latin typeface="Book Antiqua"/>
                <a:cs typeface="Book Antiqua"/>
              </a:rPr>
              <a:t>La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Book Antiqua"/>
                <a:cs typeface="Book Antiqua"/>
              </a:rPr>
              <a:t>speciale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normalità</a:t>
            </a:r>
            <a:r>
              <a:rPr sz="1800" b="1" i="1" dirty="0">
                <a:latin typeface="Book Antiqua"/>
                <a:cs typeface="Book Antiqua"/>
              </a:rPr>
              <a:t>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Trento,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Erickson.</a:t>
            </a:r>
            <a:endParaRPr sz="18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2075" marR="665480" indent="-635">
              <a:lnSpc>
                <a:spcPct val="100000"/>
              </a:lnSpc>
            </a:pPr>
            <a:r>
              <a:rPr sz="1800" b="1" spc="-5" dirty="0">
                <a:latin typeface="Book Antiqua"/>
                <a:cs typeface="Book Antiqua"/>
              </a:rPr>
              <a:t>Canevar</a:t>
            </a:r>
            <a:r>
              <a:rPr sz="1800" b="1" dirty="0">
                <a:latin typeface="Book Antiqua"/>
                <a:cs typeface="Book Antiqua"/>
              </a:rPr>
              <a:t>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Book Antiqua"/>
                <a:cs typeface="Book Antiqua"/>
              </a:rPr>
              <a:t>A.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Book Antiqua"/>
                <a:cs typeface="Book Antiqua"/>
              </a:rPr>
              <a:t>(2007)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L'integrazione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scolastica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degli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alunn</a:t>
            </a:r>
            <a:r>
              <a:rPr sz="1800" b="1" i="1" dirty="0">
                <a:latin typeface="Book Antiqua"/>
                <a:cs typeface="Book Antiqua"/>
              </a:rPr>
              <a:t>i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Book Antiqua"/>
                <a:cs typeface="Book Antiqua"/>
              </a:rPr>
              <a:t>con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Book Antiqua"/>
                <a:cs typeface="Book Antiqua"/>
              </a:rPr>
              <a:t>disabilit</a:t>
            </a:r>
            <a:r>
              <a:rPr sz="1800" b="1" i="1" spc="5" dirty="0">
                <a:latin typeface="Book Antiqua"/>
                <a:cs typeface="Book Antiqua"/>
              </a:rPr>
              <a:t>à</a:t>
            </a:r>
            <a:r>
              <a:rPr sz="1800" b="1" dirty="0">
                <a:latin typeface="Book Antiqua"/>
                <a:cs typeface="Book Antiqua"/>
              </a:rPr>
              <a:t>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Book Antiqua"/>
                <a:cs typeface="Book Antiqua"/>
              </a:rPr>
              <a:t>Trento</a:t>
            </a:r>
            <a:r>
              <a:rPr sz="1800" b="1" dirty="0">
                <a:latin typeface="Book Antiqua"/>
                <a:cs typeface="Book Antiqua"/>
              </a:rPr>
              <a:t>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Book Antiqua"/>
                <a:cs typeface="Book Antiqua"/>
              </a:rPr>
              <a:t>Erickson.</a:t>
            </a:r>
            <a:endParaRPr sz="18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lang="it-IT" sz="1800" b="1" u="heavy" dirty="0" smtClean="0">
                <a:solidFill>
                  <a:srgbClr val="009A9A"/>
                </a:solidFill>
                <a:latin typeface="Book Antiqua"/>
                <a:cs typeface="Book Antiqua"/>
              </a:rPr>
              <a:t> </a:t>
            </a:r>
            <a:endParaRPr sz="18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7623" y="678154"/>
            <a:ext cx="1929764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solidFill>
                  <a:srgbClr val="003300"/>
                </a:solidFill>
                <a:latin typeface="Book Antiqua"/>
                <a:cs typeface="Book Antiqua"/>
              </a:rPr>
              <a:t>INSERIMENTO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914" y="4290236"/>
            <a:ext cx="8122284" cy="2298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800" spc="-10" dirty="0">
                <a:latin typeface="Book Antiqua"/>
                <a:cs typeface="Book Antiqua"/>
              </a:rPr>
              <a:t>L.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118/71,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limitata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all’affermazione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principio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dell’inserimento</a:t>
            </a:r>
            <a:endParaRPr sz="1800">
              <a:latin typeface="Book Antiqua"/>
              <a:cs typeface="Book Antiqua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600" dirty="0">
                <a:latin typeface="Book Antiqua"/>
                <a:cs typeface="Book Antiqua"/>
              </a:rPr>
              <a:t>Art.28.</a:t>
            </a:r>
            <a:endParaRPr sz="1600">
              <a:latin typeface="Book Antiqua"/>
              <a:cs typeface="Book Antiqu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Book Antiqua"/>
                <a:cs typeface="Book Antiqua"/>
              </a:rPr>
              <a:t>(Provvediment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pe</a:t>
            </a:r>
            <a:r>
              <a:rPr sz="1600" dirty="0">
                <a:latin typeface="Book Antiqua"/>
                <a:cs typeface="Book Antiqua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frequenz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scolastica)</a:t>
            </a:r>
            <a:endParaRPr sz="1600">
              <a:latin typeface="Book Antiqua"/>
              <a:cs typeface="Book Antiqu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Book Antiqua"/>
                <a:cs typeface="Book Antiqua"/>
              </a:rPr>
              <a:t>L'istruzion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dell'obblig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dev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avvenir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class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normal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dell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</a:t>
            </a:r>
            <a:r>
              <a:rPr sz="1600" spc="-1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uol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pubblica</a:t>
            </a:r>
            <a:r>
              <a:rPr sz="1600" dirty="0">
                <a:latin typeface="Book Antiqua"/>
                <a:cs typeface="Book Antiqua"/>
              </a:rPr>
              <a:t>,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salv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ca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in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cui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sog</a:t>
            </a:r>
            <a:r>
              <a:rPr sz="1600" spc="-15" dirty="0">
                <a:latin typeface="Book Antiqua"/>
                <a:cs typeface="Book Antiqua"/>
              </a:rPr>
              <a:t>g</a:t>
            </a:r>
            <a:r>
              <a:rPr sz="1600" dirty="0">
                <a:latin typeface="Book Antiqua"/>
                <a:cs typeface="Book Antiqua"/>
              </a:rPr>
              <a:t>etti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s</a:t>
            </a:r>
            <a:r>
              <a:rPr sz="1600" spc="-5" dirty="0">
                <a:latin typeface="Book Antiqua"/>
                <a:cs typeface="Book Antiqua"/>
              </a:rPr>
              <a:t>i</a:t>
            </a:r>
            <a:r>
              <a:rPr sz="1600" dirty="0">
                <a:latin typeface="Book Antiqua"/>
                <a:cs typeface="Book Antiqua"/>
              </a:rPr>
              <a:t>ano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affetti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da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grav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deficienz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intellettiv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menomazion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fisiche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tal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gravit</a:t>
            </a:r>
            <a:r>
              <a:rPr sz="1600" dirty="0">
                <a:latin typeface="Book Antiqua"/>
                <a:cs typeface="Book Antiqua"/>
              </a:rPr>
              <a:t>à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impedir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render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molto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difficoltoso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l'apprendiment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o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l'inserimento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nell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predett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class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normali.</a:t>
            </a:r>
            <a:endParaRPr sz="1600">
              <a:latin typeface="Book Antiqua"/>
              <a:cs typeface="Book Antiqua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Book Antiqua"/>
                <a:cs typeface="Book Antiqua"/>
              </a:rPr>
              <a:t>Sarà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facilitata,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inolt</a:t>
            </a:r>
            <a:r>
              <a:rPr sz="1600" spc="-5" dirty="0">
                <a:latin typeface="Book Antiqua"/>
                <a:cs typeface="Book Antiqua"/>
              </a:rPr>
              <a:t>r</a:t>
            </a:r>
            <a:r>
              <a:rPr sz="1600" dirty="0">
                <a:latin typeface="Book Antiqua"/>
                <a:cs typeface="Book Antiqua"/>
              </a:rPr>
              <a:t>e,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la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frequenza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degli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10" dirty="0">
                <a:latin typeface="Book Antiqua"/>
                <a:cs typeface="Book Antiqua"/>
              </a:rPr>
              <a:t>n</a:t>
            </a:r>
            <a:r>
              <a:rPr sz="1600" spc="-5" dirty="0">
                <a:latin typeface="Book Antiqua"/>
                <a:cs typeface="Book Antiqua"/>
              </a:rPr>
              <a:t>val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d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m</a:t>
            </a:r>
            <a:r>
              <a:rPr sz="1600" spc="-5" dirty="0">
                <a:latin typeface="Book Antiqua"/>
                <a:cs typeface="Book Antiqua"/>
              </a:rPr>
              <a:t>ut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Book Antiqua"/>
                <a:cs typeface="Book Antiqua"/>
              </a:rPr>
              <a:t>l</a:t>
            </a:r>
            <a:r>
              <a:rPr sz="1600" dirty="0">
                <a:latin typeface="Book Antiqua"/>
                <a:cs typeface="Book Antiqua"/>
              </a:rPr>
              <a:t>a</a:t>
            </a:r>
            <a:r>
              <a:rPr sz="1600" spc="-5" dirty="0">
                <a:latin typeface="Book Antiqua"/>
                <a:cs typeface="Book Antiqua"/>
              </a:rPr>
              <a:t>t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Book Antiqua"/>
                <a:cs typeface="Book Antiqua"/>
              </a:rPr>
              <a:t>c</a:t>
            </a:r>
            <a:r>
              <a:rPr sz="1600" spc="-5" dirty="0">
                <a:latin typeface="Book Antiqua"/>
                <a:cs typeface="Book Antiqua"/>
              </a:rPr>
              <a:t>ivil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all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scuol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me</a:t>
            </a:r>
            <a:r>
              <a:rPr sz="1600" spc="-15" dirty="0">
                <a:latin typeface="Book Antiqua"/>
                <a:cs typeface="Book Antiqua"/>
              </a:rPr>
              <a:t>di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su</a:t>
            </a:r>
            <a:r>
              <a:rPr sz="1600" spc="-10" dirty="0">
                <a:latin typeface="Book Antiqua"/>
                <a:cs typeface="Book Antiqua"/>
              </a:rPr>
              <a:t>p</a:t>
            </a:r>
            <a:r>
              <a:rPr sz="1600" dirty="0">
                <a:latin typeface="Book Antiqua"/>
                <a:cs typeface="Book Antiqua"/>
              </a:rPr>
              <a:t>e</a:t>
            </a:r>
            <a:r>
              <a:rPr sz="1600" spc="-5" dirty="0">
                <a:latin typeface="Book Antiqua"/>
                <a:cs typeface="Book Antiqua"/>
              </a:rPr>
              <a:t>rior</a:t>
            </a:r>
            <a:r>
              <a:rPr sz="1600" dirty="0">
                <a:latin typeface="Book Antiqua"/>
                <a:cs typeface="Book Antiqua"/>
              </a:rPr>
              <a:t>i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e</a:t>
            </a:r>
            <a:r>
              <a:rPr sz="1600" dirty="0">
                <a:latin typeface="Book Antiqua"/>
                <a:cs typeface="Book Antiqua"/>
              </a:rPr>
              <a:t>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Book Antiqua"/>
                <a:cs typeface="Book Antiqua"/>
              </a:rPr>
              <a:t>universitarie.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1966" y="1194990"/>
            <a:ext cx="55067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Book Antiqua"/>
                <a:cs typeface="Book Antiqua"/>
              </a:rPr>
              <a:t>Il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bambino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disabile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viene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inserito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nella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scu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comune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2288" y="1628891"/>
            <a:ext cx="3527298" cy="24604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67715" y="1624319"/>
            <a:ext cx="3536950" cy="2470150"/>
          </a:xfrm>
          <a:custGeom>
            <a:avLst/>
            <a:gdLst/>
            <a:ahLst/>
            <a:cxnLst/>
            <a:rect l="l" t="t" r="r" b="b"/>
            <a:pathLst>
              <a:path w="3536950" h="2470150">
                <a:moveTo>
                  <a:pt x="0" y="0"/>
                </a:moveTo>
                <a:lnTo>
                  <a:pt x="3536441" y="0"/>
                </a:lnTo>
                <a:lnTo>
                  <a:pt x="3536441" y="2469641"/>
                </a:lnTo>
                <a:lnTo>
                  <a:pt x="0" y="246964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4670">
              <a:lnSpc>
                <a:spcPct val="100000"/>
              </a:lnSpc>
            </a:pPr>
            <a:r>
              <a:rPr sz="2000" spc="-15" dirty="0">
                <a:solidFill>
                  <a:srgbClr val="003300"/>
                </a:solidFill>
              </a:rPr>
              <a:t>INTEG</a:t>
            </a:r>
            <a:r>
              <a:rPr sz="2000" spc="-20" dirty="0"/>
              <a:t>RAZIONE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3318" y="990510"/>
            <a:ext cx="7780020" cy="3710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8100">
              <a:lnSpc>
                <a:spcPct val="100000"/>
              </a:lnSpc>
            </a:pPr>
            <a:r>
              <a:rPr sz="1800" dirty="0">
                <a:latin typeface="Book Antiqua"/>
                <a:cs typeface="Book Antiqua"/>
              </a:rPr>
              <a:t>L’integrazione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richiede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un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nuovo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modo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essere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scuola</a:t>
            </a:r>
            <a:endParaRPr sz="1800">
              <a:latin typeface="Book Antiqua"/>
              <a:cs typeface="Book Antiqua"/>
            </a:endParaRPr>
          </a:p>
          <a:p>
            <a:pPr marL="12700" marR="5080" algn="just">
              <a:lnSpc>
                <a:spcPct val="100000"/>
              </a:lnSpc>
              <a:spcBef>
                <a:spcPts val="1265"/>
              </a:spcBef>
            </a:pPr>
            <a:r>
              <a:rPr sz="1400" b="1" spc="-10" dirty="0">
                <a:latin typeface="Book Antiqua"/>
                <a:cs typeface="Book Antiqua"/>
              </a:rPr>
              <a:t>1975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Com</a:t>
            </a:r>
            <a:r>
              <a:rPr sz="1400" b="1" spc="-20" dirty="0">
                <a:latin typeface="Book Antiqua"/>
                <a:cs typeface="Book Antiqua"/>
              </a:rPr>
              <a:t>m</a:t>
            </a:r>
            <a:r>
              <a:rPr sz="1400" b="1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Book Antiqua"/>
                <a:cs typeface="Book Antiqua"/>
              </a:rPr>
              <a:t>s</a:t>
            </a:r>
            <a:r>
              <a:rPr sz="1400" b="1" spc="-15" dirty="0">
                <a:latin typeface="Book Antiqua"/>
                <a:cs typeface="Book Antiqua"/>
              </a:rPr>
              <a:t>sion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10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Falcucci</a:t>
            </a:r>
            <a:r>
              <a:rPr sz="1400" b="1" spc="-5" dirty="0">
                <a:latin typeface="Book Antiqua"/>
                <a:cs typeface="Book Antiqua"/>
              </a:rPr>
              <a:t>,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“documento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Falcucci”,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l'effettiva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integrazione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alunni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deficit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p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ima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tutto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attraverso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convinzi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veri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protagonisti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propria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crescita.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compi</a:t>
            </a:r>
            <a:r>
              <a:rPr sz="1400" spc="-15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resp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sabilità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indivi</a:t>
            </a:r>
            <a:r>
              <a:rPr sz="1400" spc="-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ua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-15" dirty="0">
                <a:latin typeface="Book Antiqua"/>
                <a:cs typeface="Book Antiqua"/>
              </a:rPr>
              <a:t>or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tenzialità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poterne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favorire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perm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ttere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maturarsi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meg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io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sotto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profilo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ale,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cu</a:t>
            </a:r>
            <a:r>
              <a:rPr sz="1400" spc="-5" dirty="0">
                <a:latin typeface="Book Antiqua"/>
                <a:cs typeface="Book Antiqua"/>
              </a:rPr>
              <a:t>ltu</a:t>
            </a:r>
            <a:r>
              <a:rPr sz="1400" spc="-10" dirty="0">
                <a:latin typeface="Book Antiqua"/>
                <a:cs typeface="Book Antiqua"/>
              </a:rPr>
              <a:t>rale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civile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prevenire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l'emarginazione.</a:t>
            </a:r>
            <a:endParaRPr sz="1400">
              <a:latin typeface="Book Antiqua"/>
              <a:cs typeface="Book Antiqua"/>
            </a:endParaRPr>
          </a:p>
          <a:p>
            <a:pPr marL="12700" indent="-635">
              <a:lnSpc>
                <a:spcPts val="1675"/>
              </a:lnSpc>
            </a:pPr>
            <a:r>
              <a:rPr sz="1400" b="1" spc="-15" dirty="0">
                <a:latin typeface="Book Antiqua"/>
                <a:cs typeface="Book Antiqua"/>
              </a:rPr>
              <a:t>L</a:t>
            </a:r>
            <a:r>
              <a:rPr sz="1400" b="1" spc="-10" dirty="0">
                <a:latin typeface="Book Antiqua"/>
                <a:cs typeface="Book Antiqua"/>
              </a:rPr>
              <a:t>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grand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innovazion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c</a:t>
            </a:r>
            <a:r>
              <a:rPr sz="1400" b="1" spc="-15" dirty="0">
                <a:latin typeface="Book Antiqua"/>
                <a:cs typeface="Book Antiqua"/>
              </a:rPr>
              <a:t>h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no</a:t>
            </a:r>
            <a:r>
              <a:rPr sz="1400" b="1" spc="-10" dirty="0">
                <a:latin typeface="Book Antiqua"/>
                <a:cs typeface="Book Antiqua"/>
              </a:rPr>
              <a:t>n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esiston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pi</a:t>
            </a:r>
            <a:r>
              <a:rPr sz="1400" b="1" spc="-10" dirty="0">
                <a:latin typeface="Book Antiqua"/>
                <a:cs typeface="Book Antiqua"/>
              </a:rPr>
              <a:t>ù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bambin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considerat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no</a:t>
            </a:r>
            <a:r>
              <a:rPr sz="1400" b="1" spc="-1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educabili.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541905">
              <a:lnSpc>
                <a:spcPct val="100000"/>
              </a:lnSpc>
            </a:pPr>
            <a:r>
              <a:rPr sz="1400" b="1" spc="-10" dirty="0">
                <a:latin typeface="Book Antiqua"/>
                <a:cs typeface="Book Antiqua"/>
              </a:rPr>
              <a:t>1977,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legge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517/77</a:t>
            </a:r>
            <a:r>
              <a:rPr sz="1400" b="1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sancisce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</a:t>
            </a:r>
            <a:r>
              <a:rPr sz="1400" dirty="0">
                <a:latin typeface="Book Antiqua"/>
                <a:cs typeface="Book Antiqua"/>
              </a:rPr>
              <a:t>it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Book Antiqua"/>
                <a:cs typeface="Book Antiqua"/>
              </a:rPr>
              <a:t>lla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frequenza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scolastica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tutti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portatori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Viene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inoltre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stabilito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classi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ui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vi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inserito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portato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devono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ave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20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inoltre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devono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esser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assic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at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n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cessa</a:t>
            </a:r>
            <a:r>
              <a:rPr sz="1400" spc="-15" dirty="0">
                <a:latin typeface="Book Antiqua"/>
                <a:cs typeface="Book Antiqua"/>
              </a:rPr>
              <a:t>ria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integrazione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specialistica,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servizio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socio-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psico-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pedagogico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forme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icolari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stegno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(art.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7)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400" b="1" spc="-10" dirty="0">
                <a:latin typeface="Book Antiqua"/>
                <a:cs typeface="Book Antiqua"/>
              </a:rPr>
              <a:t>1982,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Legge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n.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270</a:t>
            </a:r>
            <a:r>
              <a:rPr sz="1400" spc="-5" dirty="0">
                <a:latin typeface="Book Antiqua"/>
                <a:cs typeface="Book Antiqua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is</a:t>
            </a:r>
            <a:r>
              <a:rPr sz="1400" dirty="0">
                <a:latin typeface="Book Antiqua"/>
                <a:cs typeface="Book Antiqua"/>
              </a:rPr>
              <a:t>tit</a:t>
            </a:r>
            <a:r>
              <a:rPr sz="1400" spc="-10" dirty="0">
                <a:latin typeface="Book Antiqua"/>
                <a:cs typeface="Book Antiqua"/>
              </a:rPr>
              <a:t>uzione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olo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spc="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’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nsegnante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sostegno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905" y="5228585"/>
            <a:ext cx="7488555" cy="1165860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2710" marR="83185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Corte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tu</a:t>
            </a:r>
            <a:r>
              <a:rPr sz="1400" spc="-5" dirty="0">
                <a:latin typeface="Book Antiqua"/>
                <a:cs typeface="Book Antiqua"/>
              </a:rPr>
              <a:t>zi</a:t>
            </a:r>
            <a:r>
              <a:rPr sz="1400" spc="-10" dirty="0">
                <a:latin typeface="Book Antiqua"/>
                <a:cs typeface="Book Antiqua"/>
              </a:rPr>
              <a:t>onale,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partire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Sen</a:t>
            </a:r>
            <a:r>
              <a:rPr sz="1400" spc="-5" dirty="0">
                <a:latin typeface="Book Antiqua"/>
                <a:cs typeface="Book Antiqua"/>
              </a:rPr>
              <a:t>te</a:t>
            </a:r>
            <a:r>
              <a:rPr sz="1400" spc="-10" dirty="0">
                <a:latin typeface="Book Antiqua"/>
                <a:cs typeface="Book Antiqua"/>
              </a:rPr>
              <a:t>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n.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215/87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costantemente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dichiarato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pieno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incondizionato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tutti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di</a:t>
            </a:r>
            <a:r>
              <a:rPr sz="1400" spc="-10" dirty="0">
                <a:latin typeface="Book Antiqua"/>
                <a:cs typeface="Book Antiqua"/>
              </a:rPr>
              <a:t>sa</a:t>
            </a:r>
            <a:r>
              <a:rPr sz="1400" spc="-20" dirty="0">
                <a:latin typeface="Book Antiqua"/>
                <a:cs typeface="Book Antiqua"/>
              </a:rPr>
              <a:t>b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lità,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qualunque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minorazione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complessità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ste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15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frequenza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ogni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ordine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grado.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7532" y="2781044"/>
            <a:ext cx="3024378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62959" y="2776463"/>
            <a:ext cx="3034030" cy="1838325"/>
          </a:xfrm>
          <a:custGeom>
            <a:avLst/>
            <a:gdLst/>
            <a:ahLst/>
            <a:cxnLst/>
            <a:rect l="l" t="t" r="r" b="b"/>
            <a:pathLst>
              <a:path w="3034029" h="1838325">
                <a:moveTo>
                  <a:pt x="0" y="0"/>
                </a:moveTo>
                <a:lnTo>
                  <a:pt x="3033521" y="0"/>
                </a:lnTo>
                <a:lnTo>
                  <a:pt x="3033521" y="1837943"/>
                </a:lnTo>
                <a:lnTo>
                  <a:pt x="0" y="183794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7255" y="4403090"/>
            <a:ext cx="3278504" cy="0"/>
          </a:xfrm>
          <a:custGeom>
            <a:avLst/>
            <a:gdLst/>
            <a:ahLst/>
            <a:cxnLst/>
            <a:rect l="l" t="t" r="r" b="b"/>
            <a:pathLst>
              <a:path w="3278504">
                <a:moveTo>
                  <a:pt x="0" y="0"/>
                </a:moveTo>
                <a:lnTo>
                  <a:pt x="3278123" y="0"/>
                </a:lnTo>
              </a:path>
            </a:pathLst>
          </a:custGeom>
          <a:ln w="13970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03733" y="2127250"/>
            <a:ext cx="0" cy="2269490"/>
          </a:xfrm>
          <a:custGeom>
            <a:avLst/>
            <a:gdLst/>
            <a:ahLst/>
            <a:cxnLst/>
            <a:rect l="l" t="t" r="r" b="b"/>
            <a:pathLst>
              <a:path h="2269490">
                <a:moveTo>
                  <a:pt x="0" y="0"/>
                </a:moveTo>
                <a:lnTo>
                  <a:pt x="0" y="2269490"/>
                </a:lnTo>
              </a:path>
            </a:pathLst>
          </a:custGeom>
          <a:ln w="14223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97255" y="2120900"/>
            <a:ext cx="3278504" cy="0"/>
          </a:xfrm>
          <a:custGeom>
            <a:avLst/>
            <a:gdLst/>
            <a:ahLst/>
            <a:cxnLst/>
            <a:rect l="l" t="t" r="r" b="b"/>
            <a:pathLst>
              <a:path w="3278504">
                <a:moveTo>
                  <a:pt x="0" y="0"/>
                </a:moveTo>
                <a:lnTo>
                  <a:pt x="3278123" y="0"/>
                </a:lnTo>
              </a:path>
            </a:pathLst>
          </a:custGeom>
          <a:ln w="13970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68902" y="2127246"/>
            <a:ext cx="0" cy="2270125"/>
          </a:xfrm>
          <a:custGeom>
            <a:avLst/>
            <a:gdLst/>
            <a:ahLst/>
            <a:cxnLst/>
            <a:rect l="l" t="t" r="r" b="b"/>
            <a:pathLst>
              <a:path h="2270125">
                <a:moveTo>
                  <a:pt x="0" y="0"/>
                </a:moveTo>
                <a:lnTo>
                  <a:pt x="0" y="2269997"/>
                </a:lnTo>
              </a:path>
            </a:pathLst>
          </a:custGeom>
          <a:ln w="14223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22402" y="4377690"/>
            <a:ext cx="3228340" cy="0"/>
          </a:xfrm>
          <a:custGeom>
            <a:avLst/>
            <a:gdLst/>
            <a:ahLst/>
            <a:cxnLst/>
            <a:rect l="l" t="t" r="r" b="b"/>
            <a:pathLst>
              <a:path w="3228340">
                <a:moveTo>
                  <a:pt x="0" y="0"/>
                </a:moveTo>
                <a:lnTo>
                  <a:pt x="3227831" y="0"/>
                </a:lnTo>
              </a:path>
            </a:pathLst>
          </a:custGeom>
          <a:ln w="13970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8878" y="2152650"/>
            <a:ext cx="0" cy="2218690"/>
          </a:xfrm>
          <a:custGeom>
            <a:avLst/>
            <a:gdLst/>
            <a:ahLst/>
            <a:cxnLst/>
            <a:rect l="l" t="t" r="r" b="b"/>
            <a:pathLst>
              <a:path h="2218690">
                <a:moveTo>
                  <a:pt x="0" y="0"/>
                </a:moveTo>
                <a:lnTo>
                  <a:pt x="0" y="2218690"/>
                </a:lnTo>
              </a:path>
            </a:pathLst>
          </a:custGeom>
          <a:ln w="14223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22402" y="2146300"/>
            <a:ext cx="3228340" cy="0"/>
          </a:xfrm>
          <a:custGeom>
            <a:avLst/>
            <a:gdLst/>
            <a:ahLst/>
            <a:cxnLst/>
            <a:rect l="l" t="t" r="r" b="b"/>
            <a:pathLst>
              <a:path w="3228340">
                <a:moveTo>
                  <a:pt x="0" y="0"/>
                </a:moveTo>
                <a:lnTo>
                  <a:pt x="3227831" y="0"/>
                </a:lnTo>
              </a:path>
            </a:pathLst>
          </a:custGeom>
          <a:ln w="13969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43756" y="2152392"/>
            <a:ext cx="0" cy="2219325"/>
          </a:xfrm>
          <a:custGeom>
            <a:avLst/>
            <a:gdLst/>
            <a:ahLst/>
            <a:cxnLst/>
            <a:rect l="l" t="t" r="r" b="b"/>
            <a:pathLst>
              <a:path h="2219325">
                <a:moveTo>
                  <a:pt x="0" y="0"/>
                </a:moveTo>
                <a:lnTo>
                  <a:pt x="0" y="2218943"/>
                </a:lnTo>
              </a:path>
            </a:pathLst>
          </a:custGeom>
          <a:ln w="14223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14868" y="2213260"/>
            <a:ext cx="21367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  <a:tab pos="935990" algn="l"/>
              </a:tabLst>
            </a:pP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Corte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Cost</a:t>
            </a:r>
            <a:r>
              <a:rPr sz="1400" spc="-5" dirty="0">
                <a:latin typeface="Book Antiqua"/>
                <a:cs typeface="Book Antiqua"/>
              </a:rPr>
              <a:t>itu</a:t>
            </a:r>
            <a:r>
              <a:rPr sz="1400" spc="-10" dirty="0">
                <a:latin typeface="Book Antiqua"/>
                <a:cs typeface="Book Antiqua"/>
              </a:rPr>
              <a:t>zionale,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0085" y="2213260"/>
            <a:ext cx="7880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3840" algn="l"/>
              </a:tabLst>
            </a:pP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partire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4868" y="2425787"/>
            <a:ext cx="30429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1670" algn="l"/>
                <a:tab pos="1628139" algn="l"/>
                <a:tab pos="2038985" algn="l"/>
                <a:tab pos="2837815" algn="l"/>
              </a:tabLst>
            </a:pPr>
            <a:r>
              <a:rPr sz="1400" spc="-10" dirty="0">
                <a:latin typeface="Book Antiqua"/>
                <a:cs typeface="Book Antiqua"/>
              </a:rPr>
              <a:t>dalla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Sentenza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Book Antiqua"/>
                <a:cs typeface="Book Antiqua"/>
              </a:rPr>
              <a:t>n.</a:t>
            </a:r>
            <a:r>
              <a:rPr sz="1400" b="1" spc="-10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Book Antiqua"/>
                <a:cs typeface="Book Antiqua"/>
              </a:rPr>
              <a:t>215/8</a:t>
            </a:r>
            <a:r>
              <a:rPr sz="1400" b="1" spc="-5" dirty="0">
                <a:latin typeface="Book Antiqua"/>
                <a:cs typeface="Book Antiqua"/>
              </a:rPr>
              <a:t>7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Book Antiqua"/>
                <a:cs typeface="Book Antiqua"/>
              </a:rPr>
              <a:t>ha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14870" y="2638314"/>
            <a:ext cx="304419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735" algn="l"/>
                <a:tab pos="2268855" algn="l"/>
                <a:tab pos="2533015" algn="l"/>
              </a:tabLst>
            </a:pPr>
            <a:r>
              <a:rPr sz="1400" spc="-10" dirty="0">
                <a:latin typeface="Book Antiqua"/>
                <a:cs typeface="Book Antiqua"/>
              </a:rPr>
              <a:t>costantemente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dichiarato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14870" y="2850828"/>
            <a:ext cx="3043555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pieno</a:t>
            </a:r>
            <a:r>
              <a:rPr sz="1400" spc="-10" dirty="0">
                <a:latin typeface="Times New Roman"/>
                <a:cs typeface="Times New Roman"/>
              </a:rPr>
              <a:t>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incondizionato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tutti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alunni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disabilità,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qualunque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minorazione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4696" y="3489290"/>
            <a:ext cx="3043555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complessità</a:t>
            </a:r>
            <a:r>
              <a:rPr sz="1400" spc="-10" dirty="0">
                <a:latin typeface="Times New Roman"/>
                <a:cs typeface="Times New Roman"/>
              </a:rPr>
              <a:t>   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  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stessa,</a:t>
            </a:r>
            <a:r>
              <a:rPr sz="1400" dirty="0">
                <a:latin typeface="Times New Roman"/>
                <a:cs typeface="Times New Roman"/>
              </a:rPr>
              <a:t>    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frequenza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ogni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ordine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3985" y="2133342"/>
            <a:ext cx="2159000" cy="2238375"/>
          </a:xfrm>
          <a:prstGeom prst="rect">
            <a:avLst/>
          </a:prstGeom>
          <a:ln w="19049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82550">
              <a:lnSpc>
                <a:spcPct val="99700"/>
              </a:lnSpc>
              <a:tabLst>
                <a:tab pos="673735" algn="l"/>
                <a:tab pos="934085" algn="l"/>
                <a:tab pos="1156335" algn="l"/>
                <a:tab pos="1305560" algn="l"/>
                <a:tab pos="1551940" algn="l"/>
                <a:tab pos="1659255" algn="l"/>
                <a:tab pos="1843405" algn="l"/>
                <a:tab pos="1958975" algn="l"/>
              </a:tabLst>
            </a:pPr>
            <a:r>
              <a:rPr sz="1400" u="sng" spc="-10" dirty="0">
                <a:latin typeface="Book Antiqua"/>
                <a:cs typeface="Book Antiqua"/>
              </a:rPr>
              <a:t>Art. </a:t>
            </a:r>
            <a:r>
              <a:rPr sz="1400" u="sng" spc="-10" dirty="0">
                <a:latin typeface="Times New Roman"/>
                <a:cs typeface="Times New Roman"/>
              </a:rPr>
              <a:t>	</a:t>
            </a:r>
            <a:r>
              <a:rPr sz="1400" u="sng" spc="-10" dirty="0">
                <a:latin typeface="Book Antiqua"/>
                <a:cs typeface="Book Antiqua"/>
              </a:rPr>
              <a:t>7</a:t>
            </a:r>
            <a:r>
              <a:rPr sz="1400" spc="-10" dirty="0">
                <a:latin typeface="Times New Roman"/>
                <a:cs typeface="Times New Roman"/>
              </a:rPr>
              <a:t>			</a:t>
            </a:r>
            <a:r>
              <a:rPr sz="1400" spc="-10" dirty="0">
                <a:latin typeface="Book Antiqua"/>
                <a:cs typeface="Book Antiqua"/>
              </a:rPr>
              <a:t>…..</a:t>
            </a:r>
            <a:r>
              <a:rPr sz="1400" spc="-10" dirty="0">
                <a:latin typeface="Times New Roman"/>
                <a:cs typeface="Times New Roman"/>
              </a:rPr>
              <a:t>		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impedimenti</a:t>
            </a:r>
            <a:r>
              <a:rPr sz="1400" spc="-10" dirty="0">
                <a:latin typeface="Times New Roman"/>
                <a:cs typeface="Times New Roman"/>
              </a:rPr>
              <a:t>			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vanno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valut</a:t>
            </a:r>
            <a:r>
              <a:rPr sz="1400" spc="-5" dirty="0">
                <a:latin typeface="Book Antiqua"/>
                <a:cs typeface="Book Antiqua"/>
              </a:rPr>
              <a:t>ati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esclusivamente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			</a:t>
            </a:r>
            <a:r>
              <a:rPr sz="1400" spc="-10" dirty="0">
                <a:latin typeface="Book Antiqua"/>
                <a:cs typeface="Book Antiqua"/>
              </a:rPr>
              <a:t>riferime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all’interesse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dell’handicappat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			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no</a:t>
            </a:r>
            <a:r>
              <a:rPr sz="1400" b="1" spc="-10" dirty="0">
                <a:latin typeface="Book Antiqua"/>
                <a:cs typeface="Book Antiqua"/>
              </a:rPr>
              <a:t>n</a:t>
            </a:r>
            <a:r>
              <a:rPr sz="1400" b="1" dirty="0">
                <a:latin typeface="Times New Roman"/>
                <a:cs typeface="Times New Roman"/>
              </a:rPr>
              <a:t>		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			</a:t>
            </a:r>
            <a:r>
              <a:rPr sz="1400" spc="-10" dirty="0">
                <a:latin typeface="Book Antiqua"/>
                <a:cs typeface="Book Antiqua"/>
              </a:rPr>
              <a:t>quello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ipoteticamente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5" dirty="0">
                <a:latin typeface="Book Antiqua"/>
                <a:cs typeface="Book Antiqua"/>
              </a:rPr>
              <a:t>trappost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dirty="0">
                <a:latin typeface="Times New Roman"/>
                <a:cs typeface="Times New Roman"/>
              </a:rPr>
              <a:t>				</a:t>
            </a:r>
            <a:r>
              <a:rPr sz="1400" spc="-15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mun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</a:t>
            </a:r>
            <a:r>
              <a:rPr sz="1400" dirty="0">
                <a:latin typeface="Book Antiqua"/>
                <a:cs typeface="Book Antiqua"/>
              </a:rPr>
              <a:t>ti</a:t>
            </a:r>
            <a:r>
              <a:rPr sz="1400" spc="-10" dirty="0">
                <a:latin typeface="Book Antiqua"/>
                <a:cs typeface="Book Antiqua"/>
              </a:rPr>
              <a:t>ca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209" y="825420"/>
            <a:ext cx="214503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u="sng" spc="-15" dirty="0">
                <a:latin typeface="Book Antiqua"/>
                <a:cs typeface="Book Antiqua"/>
              </a:rPr>
              <a:t>Art.</a:t>
            </a:r>
            <a:r>
              <a:rPr sz="1400" u="sng" spc="-5" dirty="0">
                <a:latin typeface="Book Antiqua"/>
                <a:cs typeface="Book Antiqua"/>
              </a:rPr>
              <a:t> </a:t>
            </a:r>
            <a:r>
              <a:rPr sz="1400" u="sng" spc="170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….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superata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565" y="1038184"/>
            <a:ext cx="15849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6130" algn="l"/>
              </a:tabLst>
            </a:pPr>
            <a:r>
              <a:rPr sz="1400" spc="-10" dirty="0">
                <a:latin typeface="Book Antiqua"/>
                <a:cs typeface="Book Antiqua"/>
              </a:rPr>
              <a:t>sede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scie</a:t>
            </a:r>
            <a:r>
              <a:rPr sz="1400" spc="-5" dirty="0">
                <a:latin typeface="Book Antiqua"/>
                <a:cs typeface="Book Antiqua"/>
              </a:rPr>
              <a:t>nt</a:t>
            </a:r>
            <a:r>
              <a:rPr sz="1400" spc="-10" dirty="0">
                <a:latin typeface="Book Antiqua"/>
                <a:cs typeface="Book Antiqua"/>
              </a:rPr>
              <a:t>ifica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3565" y="1038184"/>
            <a:ext cx="2145665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78025">
              <a:lnSpc>
                <a:spcPct val="100000"/>
              </a:lnSpc>
              <a:tabLst>
                <a:tab pos="1040765" algn="l"/>
                <a:tab pos="1358900" algn="l"/>
                <a:tab pos="1815464" algn="l"/>
              </a:tabLst>
            </a:pP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concezione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loro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3563" y="1463225"/>
            <a:ext cx="1913889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radica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rrecuperab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95807" y="825477"/>
            <a:ext cx="113030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u="sng" spc="-10" dirty="0">
                <a:latin typeface="Book Antiqua"/>
                <a:cs typeface="Book Antiqua"/>
              </a:rPr>
              <a:t>Art. </a:t>
            </a:r>
            <a:r>
              <a:rPr sz="1400" u="sng" spc="-10" dirty="0">
                <a:latin typeface="Times New Roman"/>
                <a:cs typeface="Times New Roman"/>
              </a:rPr>
              <a:t>   </a:t>
            </a:r>
            <a:r>
              <a:rPr sz="1400" u="sng" spc="140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  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….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l’in</a:t>
            </a:r>
            <a:r>
              <a:rPr sz="1400" spc="-10" dirty="0">
                <a:latin typeface="Book Antiqua"/>
                <a:cs typeface="Book Antiqua"/>
              </a:rPr>
              <a:t>tegrazione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fondamentale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40243" y="825656"/>
            <a:ext cx="144843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50010" algn="l"/>
              </a:tabLst>
            </a:pPr>
            <a:r>
              <a:rPr sz="1400" spc="-10" dirty="0">
                <a:latin typeface="Book Antiqua"/>
                <a:cs typeface="Book Antiqua"/>
              </a:rPr>
              <a:t>L’inserimento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4981" y="1038184"/>
            <a:ext cx="4083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-5" dirty="0">
                <a:latin typeface="Book Antiqua"/>
                <a:cs typeface="Book Antiqua"/>
              </a:rPr>
              <a:t>ella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68647" y="1038184"/>
            <a:ext cx="920115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  <a:tabLst>
                <a:tab pos="713105" algn="l"/>
              </a:tabLst>
            </a:pPr>
            <a:r>
              <a:rPr sz="1400" spc="-10" dirty="0">
                <a:latin typeface="Book Antiqua"/>
                <a:cs typeface="Book Antiqua"/>
              </a:rPr>
              <a:t>scuola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ha</a:t>
            </a:r>
            <a:endParaRPr sz="1400">
              <a:latin typeface="Book Antiqua"/>
              <a:cs typeface="Book Antiqua"/>
            </a:endParaRPr>
          </a:p>
          <a:p>
            <a:pPr marL="342265" marR="5080" indent="15875">
              <a:lnSpc>
                <a:spcPts val="1670"/>
              </a:lnSpc>
              <a:spcBef>
                <a:spcPts val="60"/>
              </a:spcBef>
              <a:tabLst>
                <a:tab pos="655320" algn="l"/>
              </a:tabLst>
            </a:pP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fine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ta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86194" y="1250711"/>
            <a:ext cx="1044575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680">
              <a:lnSpc>
                <a:spcPct val="100000"/>
              </a:lnSpc>
              <a:tabLst>
                <a:tab pos="269875" algn="l"/>
              </a:tabLst>
            </a:pPr>
            <a:r>
              <a:rPr sz="1400" spc="-10" dirty="0">
                <a:latin typeface="Book Antiqua"/>
                <a:cs typeface="Book Antiqua"/>
              </a:rPr>
              <a:t>importanza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cupero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95798" y="1463225"/>
            <a:ext cx="96139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25755" algn="l"/>
              </a:tabLst>
            </a:pP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favorire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5" dirty="0">
                <a:latin typeface="Book Antiqua"/>
                <a:cs typeface="Book Antiqua"/>
              </a:rPr>
              <a:t>g</a:t>
            </a:r>
            <a:r>
              <a:rPr sz="1400" spc="-10" dirty="0">
                <a:latin typeface="Book Antiqua"/>
                <a:cs typeface="Book Antiqua"/>
              </a:rPr>
              <a:t>getti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0541" y="825311"/>
            <a:ext cx="25057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u="sng" spc="-10" dirty="0">
                <a:latin typeface="Book Antiqua"/>
                <a:cs typeface="Book Antiqua"/>
              </a:rPr>
              <a:t>Art. </a:t>
            </a:r>
            <a:r>
              <a:rPr sz="1400" u="sng" spc="-160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….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partecipazione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80660" y="1038184"/>
            <a:ext cx="1014094" cy="840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5" dirty="0">
                <a:latin typeface="Book Antiqua"/>
                <a:cs typeface="Book Antiqua"/>
              </a:rPr>
              <a:t>processo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insegnanti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normod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ati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ri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evante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35232" y="1038184"/>
            <a:ext cx="8026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Book Antiqua"/>
                <a:cs typeface="Book Antiqua"/>
              </a:rPr>
              <a:t>ed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15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5" dirty="0">
                <a:latin typeface="Book Antiqua"/>
                <a:cs typeface="Book Antiqua"/>
              </a:rPr>
              <a:t>ivo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80332" y="1038184"/>
            <a:ext cx="30480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con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596012" y="1250711"/>
            <a:ext cx="128968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93395" algn="l"/>
              </a:tabLst>
            </a:pP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compagni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9826" y="1463225"/>
            <a:ext cx="128651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ct val="100000"/>
              </a:lnSpc>
              <a:tabLst>
                <a:tab pos="1062355" algn="l"/>
              </a:tabLst>
            </a:pPr>
            <a:r>
              <a:rPr sz="1400" spc="-10" dirty="0">
                <a:latin typeface="Book Antiqua"/>
                <a:cs typeface="Book Antiqua"/>
              </a:rPr>
              <a:t>costituisce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fattore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80660" y="1889160"/>
            <a:ext cx="1438910" cy="628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329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socializzazione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endParaRPr sz="1400">
              <a:latin typeface="Book Antiqua"/>
              <a:cs typeface="Book Antiqua"/>
            </a:endParaRPr>
          </a:p>
          <a:p>
            <a:pPr marL="12700">
              <a:lnSpc>
                <a:spcPts val="1675"/>
              </a:lnSpc>
              <a:tabLst>
                <a:tab pos="551815" algn="l"/>
              </a:tabLst>
            </a:pPr>
            <a:r>
              <a:rPr sz="1400" spc="-10" dirty="0">
                <a:latin typeface="Book Antiqua"/>
                <a:cs typeface="Book Antiqua"/>
              </a:rPr>
              <a:t>Può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contrib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ire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020453" y="2314214"/>
            <a:ext cx="86677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3065" algn="l"/>
              </a:tabLst>
            </a:pP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modo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80481" y="2526729"/>
            <a:ext cx="2506345" cy="84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decisivo</a:t>
            </a:r>
            <a:r>
              <a:rPr sz="1400" spc="-10" dirty="0">
                <a:latin typeface="Times New Roman"/>
                <a:cs typeface="Times New Roman"/>
              </a:rPr>
              <a:t>    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    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imolare</a:t>
            </a:r>
            <a:r>
              <a:rPr sz="1400" dirty="0">
                <a:latin typeface="Times New Roman"/>
                <a:cs typeface="Times New Roman"/>
              </a:rPr>
              <a:t>     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le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potenzialit</a:t>
            </a:r>
            <a:r>
              <a:rPr sz="1400" b="1" spc="-10" dirty="0">
                <a:latin typeface="Book Antiqua"/>
                <a:cs typeface="Book Antiqua"/>
              </a:rPr>
              <a:t>à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dell’handicappato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dispiega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cioè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elle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soll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tazioni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psicolog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80484" y="3377706"/>
            <a:ext cx="2505710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65430" algn="l"/>
                <a:tab pos="1276985" algn="l"/>
                <a:tab pos="1499235" algn="l"/>
                <a:tab pos="2324100" algn="l"/>
              </a:tabLst>
            </a:pP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	</a:t>
            </a:r>
            <a:r>
              <a:rPr sz="1400" b="1" spc="-15" dirty="0">
                <a:latin typeface="Book Antiqua"/>
                <a:cs typeface="Book Antiqua"/>
              </a:rPr>
              <a:t>migliorar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Book Antiqua"/>
                <a:cs typeface="Book Antiqua"/>
              </a:rPr>
              <a:t>proc</a:t>
            </a:r>
            <a:r>
              <a:rPr sz="1400" b="1" spc="-5" dirty="0">
                <a:latin typeface="Book Antiqua"/>
                <a:cs typeface="Book Antiqua"/>
              </a:rPr>
              <a:t>e</a:t>
            </a:r>
            <a:r>
              <a:rPr sz="1400" b="1" spc="-10" dirty="0">
                <a:latin typeface="Book Antiqua"/>
                <a:cs typeface="Book Antiqua"/>
              </a:rPr>
              <a:t>ssi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Book Antiqua"/>
                <a:cs typeface="Book Antiqua"/>
              </a:rPr>
              <a:t>di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apprendimento</a:t>
            </a:r>
            <a:r>
              <a:rPr sz="1400" b="1" spc="-5" dirty="0">
                <a:latin typeface="Book Antiqua"/>
                <a:cs typeface="Book Antiqua"/>
              </a:rPr>
              <a:t>,</a:t>
            </a:r>
            <a:r>
              <a:rPr sz="1400" b="1" dirty="0">
                <a:latin typeface="Times New Roman"/>
                <a:cs typeface="Times New Roman"/>
              </a:rPr>
              <a:t>		</a:t>
            </a:r>
            <a:r>
              <a:rPr sz="1400" b="1" spc="-35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80305" y="3804355"/>
            <a:ext cx="2505710" cy="1054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spc="-10" dirty="0">
                <a:latin typeface="Book Antiqua"/>
                <a:cs typeface="Book Antiqua"/>
              </a:rPr>
              <a:t>comunicazio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Book Antiqua"/>
                <a:cs typeface="Book Antiqua"/>
              </a:rPr>
              <a:t>d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relazio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e,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ts val="1670"/>
              </a:lnSpc>
              <a:spcBef>
                <a:spcPts val="60"/>
              </a:spcBef>
              <a:tabLst>
                <a:tab pos="2235835" algn="l"/>
              </a:tabLst>
            </a:pPr>
            <a:r>
              <a:rPr sz="1400" b="1" spc="-10" dirty="0">
                <a:latin typeface="Book Antiqua"/>
                <a:cs typeface="Book Antiqua"/>
              </a:rPr>
              <a:t>……attraverso</a:t>
            </a:r>
            <a:r>
              <a:rPr sz="1400" b="1" spc="-10" dirty="0">
                <a:latin typeface="Times New Roman"/>
                <a:cs typeface="Times New Roman"/>
              </a:rPr>
              <a:t>  </a:t>
            </a:r>
            <a:r>
              <a:rPr sz="1400" b="1" spc="-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la</a:t>
            </a:r>
            <a:r>
              <a:rPr sz="1400" b="1" dirty="0">
                <a:latin typeface="Times New Roman"/>
                <a:cs typeface="Times New Roman"/>
              </a:rPr>
              <a:t>  </a:t>
            </a:r>
            <a:r>
              <a:rPr sz="1400" b="1" spc="-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progressiva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riduzion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5" dirty="0">
                <a:latin typeface="Book Antiqua"/>
                <a:cs typeface="Book Antiqua"/>
              </a:rPr>
              <a:t>dei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ts val="1670"/>
              </a:lnSpc>
              <a:spcBef>
                <a:spcPts val="10"/>
              </a:spcBef>
            </a:pPr>
            <a:r>
              <a:rPr sz="1400" b="1" spc="-15" dirty="0">
                <a:latin typeface="Book Antiqua"/>
                <a:cs typeface="Book Antiqua"/>
              </a:rPr>
              <a:t>condizionament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indott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dalla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minorazione….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80305" y="5144654"/>
            <a:ext cx="2435860" cy="1268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400" u="sng" spc="-10" dirty="0">
                <a:latin typeface="Book Antiqua"/>
                <a:cs typeface="Book Antiqua"/>
              </a:rPr>
              <a:t>Art. </a:t>
            </a:r>
            <a:r>
              <a:rPr sz="1400" u="sng" spc="-10" dirty="0">
                <a:latin typeface="Times New Roman"/>
                <a:cs typeface="Times New Roman"/>
              </a:rPr>
              <a:t>  </a:t>
            </a:r>
            <a:r>
              <a:rPr sz="1400" u="sng" spc="120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Book Antiqua"/>
                <a:cs typeface="Book Antiqua"/>
              </a:rPr>
              <a:t>…</a:t>
            </a:r>
            <a:r>
              <a:rPr sz="1400" spc="-5" dirty="0">
                <a:latin typeface="Book Antiqua"/>
                <a:cs typeface="Book Antiqua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  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La</a:t>
            </a:r>
            <a:r>
              <a:rPr sz="1400" b="1" dirty="0">
                <a:latin typeface="Times New Roman"/>
                <a:cs typeface="Times New Roman"/>
              </a:rPr>
              <a:t>   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frequenza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scolastic</a:t>
            </a:r>
            <a:r>
              <a:rPr sz="1400" b="1" spc="-10" dirty="0">
                <a:latin typeface="Book Antiqua"/>
                <a:cs typeface="Book Antiqua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    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è</a:t>
            </a:r>
            <a:r>
              <a:rPr sz="1400" b="1" dirty="0">
                <a:latin typeface="Times New Roman"/>
                <a:cs typeface="Times New Roman"/>
              </a:rPr>
              <a:t>    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dunqu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   </a:t>
            </a:r>
            <a:r>
              <a:rPr sz="1400" b="1" spc="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un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essenziale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fattor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di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recupero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de</a:t>
            </a:r>
            <a:r>
              <a:rPr sz="1400" b="1" spc="-5" dirty="0">
                <a:latin typeface="Book Antiqua"/>
                <a:cs typeface="Book Antiqua"/>
              </a:rPr>
              <a:t>l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portator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handica</a:t>
            </a:r>
            <a:r>
              <a:rPr sz="1400" b="1" spc="-10" dirty="0">
                <a:latin typeface="Book Antiqua"/>
                <a:cs typeface="Book Antiqua"/>
              </a:rPr>
              <a:t>p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super</a:t>
            </a:r>
            <a:r>
              <a:rPr sz="1400" b="1" spc="-5" dirty="0">
                <a:latin typeface="Book Antiqua"/>
                <a:cs typeface="Book Antiqua"/>
              </a:rPr>
              <a:t>a</a:t>
            </a:r>
            <a:r>
              <a:rPr sz="1400" b="1" spc="-10" dirty="0">
                <a:latin typeface="Book Antiqua"/>
                <a:cs typeface="Book Antiqua"/>
              </a:rPr>
              <a:t>mento</a:t>
            </a:r>
            <a:r>
              <a:rPr sz="1400" b="1" dirty="0">
                <a:latin typeface="Times New Roman"/>
                <a:cs typeface="Times New Roman"/>
              </a:rPr>
              <a:t>       </a:t>
            </a:r>
            <a:r>
              <a:rPr sz="1400" b="1" spc="-1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della</a:t>
            </a:r>
            <a:r>
              <a:rPr sz="1400" b="1" dirty="0">
                <a:latin typeface="Times New Roman"/>
                <a:cs typeface="Times New Roman"/>
              </a:rPr>
              <a:t>       </a:t>
            </a:r>
            <a:r>
              <a:rPr sz="1400" b="1" spc="-1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sua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emarginazio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5" dirty="0">
                <a:latin typeface="Book Antiqua"/>
                <a:cs typeface="Book Antiqua"/>
              </a:rPr>
              <a:t>e…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11862" y="475986"/>
            <a:ext cx="502919" cy="288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411862" y="475986"/>
            <a:ext cx="502920" cy="288925"/>
          </a:xfrm>
          <a:custGeom>
            <a:avLst/>
            <a:gdLst/>
            <a:ahLst/>
            <a:cxnLst/>
            <a:rect l="l" t="t" r="r" b="b"/>
            <a:pathLst>
              <a:path w="502919" h="288925">
                <a:moveTo>
                  <a:pt x="377189" y="288797"/>
                </a:moveTo>
                <a:lnTo>
                  <a:pt x="377189" y="216407"/>
                </a:lnTo>
                <a:lnTo>
                  <a:pt x="0" y="216407"/>
                </a:lnTo>
                <a:lnTo>
                  <a:pt x="0" y="72389"/>
                </a:lnTo>
                <a:lnTo>
                  <a:pt x="377189" y="72389"/>
                </a:lnTo>
                <a:lnTo>
                  <a:pt x="377189" y="0"/>
                </a:lnTo>
                <a:lnTo>
                  <a:pt x="502919" y="144779"/>
                </a:lnTo>
                <a:lnTo>
                  <a:pt x="377189" y="288797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40683" y="549137"/>
            <a:ext cx="288797" cy="502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940683" y="549137"/>
            <a:ext cx="288925" cy="502920"/>
          </a:xfrm>
          <a:custGeom>
            <a:avLst/>
            <a:gdLst/>
            <a:ahLst/>
            <a:cxnLst/>
            <a:rect l="l" t="t" r="r" b="b"/>
            <a:pathLst>
              <a:path w="288925" h="502919">
                <a:moveTo>
                  <a:pt x="0" y="377189"/>
                </a:moveTo>
                <a:lnTo>
                  <a:pt x="72389" y="377189"/>
                </a:lnTo>
                <a:lnTo>
                  <a:pt x="72389" y="0"/>
                </a:lnTo>
                <a:lnTo>
                  <a:pt x="216407" y="0"/>
                </a:lnTo>
                <a:lnTo>
                  <a:pt x="216407" y="377189"/>
                </a:lnTo>
                <a:lnTo>
                  <a:pt x="288797" y="377189"/>
                </a:lnTo>
                <a:lnTo>
                  <a:pt x="144017" y="502919"/>
                </a:lnTo>
                <a:lnTo>
                  <a:pt x="0" y="377189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51886" y="5084567"/>
            <a:ext cx="502919" cy="2887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51886" y="5084567"/>
            <a:ext cx="502920" cy="288925"/>
          </a:xfrm>
          <a:custGeom>
            <a:avLst/>
            <a:gdLst/>
            <a:ahLst/>
            <a:cxnLst/>
            <a:rect l="l" t="t" r="r" b="b"/>
            <a:pathLst>
              <a:path w="502920" h="288925">
                <a:moveTo>
                  <a:pt x="125729" y="0"/>
                </a:moveTo>
                <a:lnTo>
                  <a:pt x="125729" y="72389"/>
                </a:lnTo>
                <a:lnTo>
                  <a:pt x="502919" y="72389"/>
                </a:lnTo>
                <a:lnTo>
                  <a:pt x="502919" y="216407"/>
                </a:lnTo>
                <a:lnTo>
                  <a:pt x="125729" y="216407"/>
                </a:lnTo>
                <a:lnTo>
                  <a:pt x="125729" y="288797"/>
                </a:lnTo>
                <a:lnTo>
                  <a:pt x="0" y="144017"/>
                </a:lnTo>
                <a:lnTo>
                  <a:pt x="125729" y="0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842911" y="4929030"/>
            <a:ext cx="3660140" cy="1479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400" u="sng" spc="-15" dirty="0">
                <a:latin typeface="Book Antiqua"/>
                <a:cs typeface="Book Antiqua"/>
              </a:rPr>
              <a:t>Art.</a:t>
            </a:r>
            <a:r>
              <a:rPr sz="1400" u="sng" spc="-5" dirty="0">
                <a:latin typeface="Book Antiqua"/>
                <a:cs typeface="Book Antiqua"/>
              </a:rPr>
              <a:t> </a:t>
            </a:r>
            <a:r>
              <a:rPr sz="1400" u="sng" spc="35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….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Apprendime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</a:t>
            </a:r>
            <a:r>
              <a:rPr sz="1400" spc="-5" dirty="0">
                <a:latin typeface="Book Antiqua"/>
                <a:cs typeface="Book Antiqua"/>
              </a:rPr>
              <a:t>aliz</a:t>
            </a:r>
            <a:r>
              <a:rPr sz="1400" spc="-10" dirty="0">
                <a:latin typeface="Book Antiqua"/>
                <a:cs typeface="Book Antiqua"/>
              </a:rPr>
              <a:t>zazione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5" dirty="0">
                <a:latin typeface="Book Antiqua"/>
                <a:cs typeface="Book Antiqua"/>
              </a:rPr>
              <a:t>sibili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dalla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frequenza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scolastica.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Sono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processi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complessi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ati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quali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portatore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ap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inco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tra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olari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difficoltà.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loro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artificiosa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interruzione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può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comportare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rischi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arresto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regressione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personal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88221" y="4440678"/>
            <a:ext cx="1047750" cy="1076325"/>
          </a:xfrm>
          <a:custGeom>
            <a:avLst/>
            <a:gdLst/>
            <a:ahLst/>
            <a:cxnLst/>
            <a:rect l="l" t="t" r="r" b="b"/>
            <a:pathLst>
              <a:path w="1047750" h="1076325">
                <a:moveTo>
                  <a:pt x="318515" y="0"/>
                </a:moveTo>
                <a:lnTo>
                  <a:pt x="0" y="140969"/>
                </a:lnTo>
                <a:lnTo>
                  <a:pt x="114299" y="205739"/>
                </a:lnTo>
                <a:lnTo>
                  <a:pt x="109836" y="217906"/>
                </a:lnTo>
                <a:lnTo>
                  <a:pt x="97761" y="254983"/>
                </a:lnTo>
                <a:lnTo>
                  <a:pt x="87682" y="292842"/>
                </a:lnTo>
                <a:lnTo>
                  <a:pt x="79628" y="331374"/>
                </a:lnTo>
                <a:lnTo>
                  <a:pt x="73633" y="370473"/>
                </a:lnTo>
                <a:lnTo>
                  <a:pt x="69726" y="410029"/>
                </a:lnTo>
                <a:lnTo>
                  <a:pt x="67937" y="449934"/>
                </a:lnTo>
                <a:lnTo>
                  <a:pt x="67817" y="463295"/>
                </a:lnTo>
                <a:lnTo>
                  <a:pt x="69488" y="513538"/>
                </a:lnTo>
                <a:lnTo>
                  <a:pt x="74411" y="562663"/>
                </a:lnTo>
                <a:lnTo>
                  <a:pt x="82458" y="610513"/>
                </a:lnTo>
                <a:lnTo>
                  <a:pt x="93500" y="656929"/>
                </a:lnTo>
                <a:lnTo>
                  <a:pt x="107406" y="701754"/>
                </a:lnTo>
                <a:lnTo>
                  <a:pt x="124046" y="744830"/>
                </a:lnTo>
                <a:lnTo>
                  <a:pt x="143292" y="786000"/>
                </a:lnTo>
                <a:lnTo>
                  <a:pt x="165012" y="825105"/>
                </a:lnTo>
                <a:lnTo>
                  <a:pt x="189078" y="861989"/>
                </a:lnTo>
                <a:lnTo>
                  <a:pt x="215360" y="896492"/>
                </a:lnTo>
                <a:lnTo>
                  <a:pt x="243727" y="928459"/>
                </a:lnTo>
                <a:lnTo>
                  <a:pt x="274051" y="957730"/>
                </a:lnTo>
                <a:lnTo>
                  <a:pt x="306202" y="984148"/>
                </a:lnTo>
                <a:lnTo>
                  <a:pt x="340049" y="1007556"/>
                </a:lnTo>
                <a:lnTo>
                  <a:pt x="375463" y="1027795"/>
                </a:lnTo>
                <a:lnTo>
                  <a:pt x="412315" y="1044708"/>
                </a:lnTo>
                <a:lnTo>
                  <a:pt x="450474" y="1058137"/>
                </a:lnTo>
                <a:lnTo>
                  <a:pt x="489811" y="1067924"/>
                </a:lnTo>
                <a:lnTo>
                  <a:pt x="530196" y="1073912"/>
                </a:lnTo>
                <a:lnTo>
                  <a:pt x="571499" y="1075943"/>
                </a:lnTo>
                <a:lnTo>
                  <a:pt x="603543" y="1074708"/>
                </a:lnTo>
                <a:lnTo>
                  <a:pt x="666274" y="1065019"/>
                </a:lnTo>
                <a:lnTo>
                  <a:pt x="726709" y="1046130"/>
                </a:lnTo>
                <a:lnTo>
                  <a:pt x="784265" y="1018555"/>
                </a:lnTo>
                <a:lnTo>
                  <a:pt x="838355" y="982805"/>
                </a:lnTo>
                <a:lnTo>
                  <a:pt x="888394" y="939392"/>
                </a:lnTo>
                <a:lnTo>
                  <a:pt x="933797" y="888829"/>
                </a:lnTo>
                <a:lnTo>
                  <a:pt x="973978" y="831627"/>
                </a:lnTo>
                <a:lnTo>
                  <a:pt x="991833" y="800861"/>
                </a:lnTo>
                <a:lnTo>
                  <a:pt x="571499" y="800861"/>
                </a:lnTo>
                <a:lnTo>
                  <a:pt x="548754" y="799744"/>
                </a:lnTo>
                <a:lnTo>
                  <a:pt x="504853" y="791051"/>
                </a:lnTo>
                <a:lnTo>
                  <a:pt x="463546" y="774301"/>
                </a:lnTo>
                <a:lnTo>
                  <a:pt x="425406" y="750157"/>
                </a:lnTo>
                <a:lnTo>
                  <a:pt x="391004" y="719284"/>
                </a:lnTo>
                <a:lnTo>
                  <a:pt x="360911" y="682345"/>
                </a:lnTo>
                <a:lnTo>
                  <a:pt x="335700" y="640004"/>
                </a:lnTo>
                <a:lnTo>
                  <a:pt x="315943" y="592924"/>
                </a:lnTo>
                <a:lnTo>
                  <a:pt x="302209" y="541769"/>
                </a:lnTo>
                <a:lnTo>
                  <a:pt x="295073" y="487202"/>
                </a:lnTo>
                <a:lnTo>
                  <a:pt x="294157" y="458848"/>
                </a:lnTo>
                <a:lnTo>
                  <a:pt x="294514" y="445959"/>
                </a:lnTo>
                <a:lnTo>
                  <a:pt x="298070" y="407520"/>
                </a:lnTo>
                <a:lnTo>
                  <a:pt x="305216" y="369816"/>
                </a:lnTo>
                <a:lnTo>
                  <a:pt x="320039" y="321563"/>
                </a:lnTo>
                <a:lnTo>
                  <a:pt x="414921" y="321563"/>
                </a:lnTo>
                <a:lnTo>
                  <a:pt x="318515" y="0"/>
                </a:lnTo>
                <a:close/>
              </a:path>
              <a:path w="1047750" h="1076325">
                <a:moveTo>
                  <a:pt x="833627" y="573785"/>
                </a:moveTo>
                <a:lnTo>
                  <a:pt x="820219" y="613103"/>
                </a:lnTo>
                <a:lnTo>
                  <a:pt x="803074" y="649486"/>
                </a:lnTo>
                <a:lnTo>
                  <a:pt x="782529" y="682649"/>
                </a:lnTo>
                <a:lnTo>
                  <a:pt x="746062" y="725740"/>
                </a:lnTo>
                <a:lnTo>
                  <a:pt x="703819" y="759994"/>
                </a:lnTo>
                <a:lnTo>
                  <a:pt x="656927" y="784455"/>
                </a:lnTo>
                <a:lnTo>
                  <a:pt x="606511" y="798166"/>
                </a:lnTo>
                <a:lnTo>
                  <a:pt x="571499" y="800861"/>
                </a:lnTo>
                <a:lnTo>
                  <a:pt x="991833" y="800861"/>
                </a:lnTo>
                <a:lnTo>
                  <a:pt x="1023181" y="734497"/>
                </a:lnTo>
                <a:lnTo>
                  <a:pt x="1047749" y="662939"/>
                </a:lnTo>
                <a:lnTo>
                  <a:pt x="833627" y="573785"/>
                </a:lnTo>
                <a:close/>
              </a:path>
              <a:path w="1047750" h="1076325">
                <a:moveTo>
                  <a:pt x="414921" y="321563"/>
                </a:moveTo>
                <a:lnTo>
                  <a:pt x="320039" y="321563"/>
                </a:lnTo>
                <a:lnTo>
                  <a:pt x="434339" y="386333"/>
                </a:lnTo>
                <a:lnTo>
                  <a:pt x="414921" y="3215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8221" y="4440678"/>
            <a:ext cx="1047750" cy="1076325"/>
          </a:xfrm>
          <a:custGeom>
            <a:avLst/>
            <a:gdLst/>
            <a:ahLst/>
            <a:cxnLst/>
            <a:rect l="l" t="t" r="r" b="b"/>
            <a:pathLst>
              <a:path w="1047750" h="1076325">
                <a:moveTo>
                  <a:pt x="320039" y="321563"/>
                </a:moveTo>
                <a:lnTo>
                  <a:pt x="305216" y="369816"/>
                </a:lnTo>
                <a:lnTo>
                  <a:pt x="298070" y="407520"/>
                </a:lnTo>
                <a:lnTo>
                  <a:pt x="294514" y="445959"/>
                </a:lnTo>
                <a:lnTo>
                  <a:pt x="294157" y="458848"/>
                </a:lnTo>
                <a:lnTo>
                  <a:pt x="295073" y="487202"/>
                </a:lnTo>
                <a:lnTo>
                  <a:pt x="302209" y="541769"/>
                </a:lnTo>
                <a:lnTo>
                  <a:pt x="315943" y="592924"/>
                </a:lnTo>
                <a:lnTo>
                  <a:pt x="335700" y="640004"/>
                </a:lnTo>
                <a:lnTo>
                  <a:pt x="360911" y="682345"/>
                </a:lnTo>
                <a:lnTo>
                  <a:pt x="391004" y="719284"/>
                </a:lnTo>
                <a:lnTo>
                  <a:pt x="425406" y="750157"/>
                </a:lnTo>
                <a:lnTo>
                  <a:pt x="463546" y="774301"/>
                </a:lnTo>
                <a:lnTo>
                  <a:pt x="504853" y="791051"/>
                </a:lnTo>
                <a:lnTo>
                  <a:pt x="548754" y="799744"/>
                </a:lnTo>
                <a:lnTo>
                  <a:pt x="571499" y="800861"/>
                </a:lnTo>
                <a:lnTo>
                  <a:pt x="589118" y="800182"/>
                </a:lnTo>
                <a:lnTo>
                  <a:pt x="640457" y="790267"/>
                </a:lnTo>
                <a:lnTo>
                  <a:pt x="688649" y="769283"/>
                </a:lnTo>
                <a:lnTo>
                  <a:pt x="732567" y="738187"/>
                </a:lnTo>
                <a:lnTo>
                  <a:pt x="771084" y="697936"/>
                </a:lnTo>
                <a:lnTo>
                  <a:pt x="793206" y="666488"/>
                </a:lnTo>
                <a:lnTo>
                  <a:pt x="812093" y="631679"/>
                </a:lnTo>
                <a:lnTo>
                  <a:pt x="827411" y="593794"/>
                </a:lnTo>
                <a:lnTo>
                  <a:pt x="833627" y="573785"/>
                </a:lnTo>
                <a:lnTo>
                  <a:pt x="1047749" y="662939"/>
                </a:lnTo>
                <a:lnTo>
                  <a:pt x="1036337" y="699356"/>
                </a:lnTo>
                <a:lnTo>
                  <a:pt x="1008354" y="768299"/>
                </a:lnTo>
                <a:lnTo>
                  <a:pt x="973978" y="831627"/>
                </a:lnTo>
                <a:lnTo>
                  <a:pt x="933797" y="888829"/>
                </a:lnTo>
                <a:lnTo>
                  <a:pt x="888394" y="939392"/>
                </a:lnTo>
                <a:lnTo>
                  <a:pt x="838355" y="982805"/>
                </a:lnTo>
                <a:lnTo>
                  <a:pt x="784265" y="1018555"/>
                </a:lnTo>
                <a:lnTo>
                  <a:pt x="726709" y="1046130"/>
                </a:lnTo>
                <a:lnTo>
                  <a:pt x="666274" y="1065019"/>
                </a:lnTo>
                <a:lnTo>
                  <a:pt x="603543" y="1074708"/>
                </a:lnTo>
                <a:lnTo>
                  <a:pt x="571499" y="1075943"/>
                </a:lnTo>
                <a:lnTo>
                  <a:pt x="530196" y="1073912"/>
                </a:lnTo>
                <a:lnTo>
                  <a:pt x="489811" y="1067924"/>
                </a:lnTo>
                <a:lnTo>
                  <a:pt x="450474" y="1058137"/>
                </a:lnTo>
                <a:lnTo>
                  <a:pt x="412315" y="1044708"/>
                </a:lnTo>
                <a:lnTo>
                  <a:pt x="375463" y="1027795"/>
                </a:lnTo>
                <a:lnTo>
                  <a:pt x="340049" y="1007556"/>
                </a:lnTo>
                <a:lnTo>
                  <a:pt x="306202" y="984148"/>
                </a:lnTo>
                <a:lnTo>
                  <a:pt x="274051" y="957730"/>
                </a:lnTo>
                <a:lnTo>
                  <a:pt x="243727" y="928459"/>
                </a:lnTo>
                <a:lnTo>
                  <a:pt x="215360" y="896492"/>
                </a:lnTo>
                <a:lnTo>
                  <a:pt x="189078" y="861989"/>
                </a:lnTo>
                <a:lnTo>
                  <a:pt x="165012" y="825105"/>
                </a:lnTo>
                <a:lnTo>
                  <a:pt x="143292" y="786000"/>
                </a:lnTo>
                <a:lnTo>
                  <a:pt x="124046" y="744830"/>
                </a:lnTo>
                <a:lnTo>
                  <a:pt x="107406" y="701754"/>
                </a:lnTo>
                <a:lnTo>
                  <a:pt x="93500" y="656929"/>
                </a:lnTo>
                <a:lnTo>
                  <a:pt x="82458" y="610513"/>
                </a:lnTo>
                <a:lnTo>
                  <a:pt x="74411" y="562663"/>
                </a:lnTo>
                <a:lnTo>
                  <a:pt x="69488" y="513538"/>
                </a:lnTo>
                <a:lnTo>
                  <a:pt x="67817" y="463295"/>
                </a:lnTo>
                <a:lnTo>
                  <a:pt x="67937" y="449934"/>
                </a:lnTo>
                <a:lnTo>
                  <a:pt x="69726" y="410029"/>
                </a:lnTo>
                <a:lnTo>
                  <a:pt x="73633" y="370473"/>
                </a:lnTo>
                <a:lnTo>
                  <a:pt x="79628" y="331374"/>
                </a:lnTo>
                <a:lnTo>
                  <a:pt x="87682" y="292842"/>
                </a:lnTo>
                <a:lnTo>
                  <a:pt x="97761" y="254983"/>
                </a:lnTo>
                <a:lnTo>
                  <a:pt x="109836" y="217906"/>
                </a:lnTo>
                <a:lnTo>
                  <a:pt x="114299" y="205739"/>
                </a:lnTo>
                <a:lnTo>
                  <a:pt x="0" y="140969"/>
                </a:lnTo>
                <a:lnTo>
                  <a:pt x="318515" y="0"/>
                </a:lnTo>
                <a:lnTo>
                  <a:pt x="434339" y="386333"/>
                </a:lnTo>
                <a:lnTo>
                  <a:pt x="320039" y="32156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71916" y="615351"/>
            <a:ext cx="128079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Book Antiqua"/>
                <a:cs typeface="Book Antiqua"/>
              </a:rPr>
              <a:t>ASSIS</a:t>
            </a:r>
            <a:r>
              <a:rPr sz="1600" spc="-15" dirty="0">
                <a:latin typeface="Book Antiqua"/>
                <a:cs typeface="Book Antiqua"/>
              </a:rPr>
              <a:t>T</a:t>
            </a:r>
            <a:r>
              <a:rPr sz="1600" spc="-5" dirty="0">
                <a:latin typeface="Book Antiqua"/>
                <a:cs typeface="Book Antiqua"/>
              </a:rPr>
              <a:t>ENZA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66926" y="908040"/>
            <a:ext cx="289559" cy="502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66925" y="908040"/>
            <a:ext cx="289560" cy="502920"/>
          </a:xfrm>
          <a:custGeom>
            <a:avLst/>
            <a:gdLst/>
            <a:ahLst/>
            <a:cxnLst/>
            <a:rect l="l" t="t" r="r" b="b"/>
            <a:pathLst>
              <a:path w="289560" h="502919">
                <a:moveTo>
                  <a:pt x="0" y="377189"/>
                </a:moveTo>
                <a:lnTo>
                  <a:pt x="72389" y="377189"/>
                </a:lnTo>
                <a:lnTo>
                  <a:pt x="72389" y="0"/>
                </a:lnTo>
                <a:lnTo>
                  <a:pt x="217169" y="0"/>
                </a:lnTo>
                <a:lnTo>
                  <a:pt x="217169" y="377189"/>
                </a:lnTo>
                <a:lnTo>
                  <a:pt x="289559" y="377189"/>
                </a:lnTo>
                <a:lnTo>
                  <a:pt x="144779" y="502919"/>
                </a:lnTo>
                <a:lnTo>
                  <a:pt x="0" y="377189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27872" y="1627041"/>
            <a:ext cx="1650364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5" dirty="0">
                <a:latin typeface="Book Antiqua"/>
                <a:cs typeface="Book Antiqua"/>
              </a:rPr>
              <a:t>INSERIMENTO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96059" y="1916165"/>
            <a:ext cx="432815" cy="647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96059" y="1916165"/>
            <a:ext cx="433070" cy="647700"/>
          </a:xfrm>
          <a:custGeom>
            <a:avLst/>
            <a:gdLst/>
            <a:ahLst/>
            <a:cxnLst/>
            <a:rect l="l" t="t" r="r" b="b"/>
            <a:pathLst>
              <a:path w="433070" h="647700">
                <a:moveTo>
                  <a:pt x="0" y="485393"/>
                </a:moveTo>
                <a:lnTo>
                  <a:pt x="108203" y="485393"/>
                </a:lnTo>
                <a:lnTo>
                  <a:pt x="108203" y="0"/>
                </a:lnTo>
                <a:lnTo>
                  <a:pt x="324611" y="0"/>
                </a:lnTo>
                <a:lnTo>
                  <a:pt x="324611" y="485393"/>
                </a:lnTo>
                <a:lnTo>
                  <a:pt x="432815" y="485393"/>
                </a:lnTo>
                <a:lnTo>
                  <a:pt x="216407" y="647699"/>
                </a:lnTo>
                <a:lnTo>
                  <a:pt x="0" y="485393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9133" y="2711933"/>
            <a:ext cx="7875905" cy="2053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4770">
              <a:lnSpc>
                <a:spcPct val="100000"/>
              </a:lnSpc>
            </a:pPr>
            <a:r>
              <a:rPr sz="2000" spc="-15" dirty="0">
                <a:latin typeface="Book Antiqua"/>
                <a:cs typeface="Book Antiqua"/>
              </a:rPr>
              <a:t>INTEGRAZIONE</a:t>
            </a:r>
            <a:endParaRPr sz="20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  <a:buClr>
                <a:srgbClr val="010000"/>
              </a:buClr>
              <a:buFont typeface="Book Antiqua"/>
              <a:buChar char="•"/>
              <a:tabLst>
                <a:tab pos="208279" algn="l"/>
              </a:tabLst>
            </a:pPr>
            <a:r>
              <a:rPr sz="1800" spc="-10" dirty="0">
                <a:latin typeface="Book Antiqua"/>
                <a:cs typeface="Book Antiqua"/>
              </a:rPr>
              <a:t>coinv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dirty="0">
                <a:latin typeface="Book Antiqua"/>
                <a:cs typeface="Book Antiqua"/>
              </a:rPr>
              <a:t>lgimento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dell’intera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realtà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sociale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s’imp</a:t>
            </a:r>
            <a:r>
              <a:rPr sz="1800" spc="-5" dirty="0">
                <a:latin typeface="Book Antiqua"/>
                <a:cs typeface="Book Antiqua"/>
              </a:rPr>
              <a:t>e</a:t>
            </a:r>
            <a:r>
              <a:rPr sz="1800" dirty="0">
                <a:latin typeface="Book Antiqua"/>
                <a:cs typeface="Book Antiqua"/>
              </a:rPr>
              <a:t>gna,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non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solo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livello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ideali,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Book Antiqua"/>
                <a:cs typeface="Book Antiqua"/>
              </a:rPr>
              <a:t>ma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anche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livello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attuazioni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concrete</a:t>
            </a:r>
            <a:endParaRPr sz="1800">
              <a:latin typeface="Book Antiqua"/>
              <a:cs typeface="Book Antiqua"/>
            </a:endParaRPr>
          </a:p>
          <a:p>
            <a:pPr marL="12700" marR="452755">
              <a:lnSpc>
                <a:spcPct val="100000"/>
              </a:lnSpc>
              <a:spcBef>
                <a:spcPts val="5"/>
              </a:spcBef>
              <a:buClr>
                <a:srgbClr val="010000"/>
              </a:buClr>
              <a:buFont typeface="Book Antiqua"/>
              <a:buChar char="•"/>
              <a:tabLst>
                <a:tab pos="208279" algn="l"/>
              </a:tabLst>
            </a:pPr>
            <a:r>
              <a:rPr sz="1800" dirty="0">
                <a:latin typeface="Book Antiqua"/>
                <a:cs typeface="Book Antiqua"/>
              </a:rPr>
              <a:t>prospettiva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relazionalità,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coin</a:t>
            </a:r>
            <a:r>
              <a:rPr sz="1800" dirty="0">
                <a:latin typeface="Book Antiqua"/>
                <a:cs typeface="Book Antiqua"/>
              </a:rPr>
              <a:t>volgimenti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responsabilizzazioni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coloro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che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entrano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rapporto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portatore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handicap</a:t>
            </a:r>
            <a:endParaRPr sz="1800">
              <a:latin typeface="Book Antiqua"/>
              <a:cs typeface="Book Antiqua"/>
            </a:endParaRPr>
          </a:p>
          <a:p>
            <a:pPr marL="12700" marR="359410">
              <a:lnSpc>
                <a:spcPct val="100000"/>
              </a:lnSpc>
              <a:spcBef>
                <a:spcPts val="5"/>
              </a:spcBef>
              <a:buClr>
                <a:srgbClr val="010000"/>
              </a:buClr>
              <a:buFont typeface="Book Antiqua"/>
              <a:buChar char="•"/>
              <a:tabLst>
                <a:tab pos="208279" algn="l"/>
              </a:tabLst>
            </a:pPr>
            <a:r>
              <a:rPr sz="1800" spc="-10" dirty="0">
                <a:latin typeface="Book Antiqua"/>
                <a:cs typeface="Book Antiqua"/>
              </a:rPr>
              <a:t>ricon</a:t>
            </a:r>
            <a:r>
              <a:rPr sz="1800" spc="-5" dirty="0">
                <a:latin typeface="Book Antiqua"/>
                <a:cs typeface="Book Antiqua"/>
              </a:rPr>
              <a:t>o</a:t>
            </a:r>
            <a:r>
              <a:rPr sz="1800" spc="-10" dirty="0">
                <a:latin typeface="Book Antiqua"/>
                <a:cs typeface="Book Antiqua"/>
              </a:rPr>
              <a:t>scimento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uguali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diritti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cui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affianca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Book Antiqua"/>
                <a:cs typeface="Book Antiqua"/>
              </a:rPr>
              <a:t>r</a:t>
            </a:r>
            <a:r>
              <a:rPr sz="1800" dirty="0">
                <a:latin typeface="Book Antiqua"/>
                <a:cs typeface="Book Antiqua"/>
              </a:rPr>
              <a:t>i</a:t>
            </a:r>
            <a:r>
              <a:rPr sz="1800" spc="-10" dirty="0">
                <a:latin typeface="Book Antiqua"/>
                <a:cs typeface="Book Antiqua"/>
              </a:rPr>
              <a:t>conoscimento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diritti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specifici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conn</a:t>
            </a:r>
            <a:r>
              <a:rPr sz="1800" spc="-5" dirty="0">
                <a:latin typeface="Book Antiqua"/>
                <a:cs typeface="Book Antiqua"/>
              </a:rPr>
              <a:t>e</a:t>
            </a:r>
            <a:r>
              <a:rPr sz="1800" spc="-10" dirty="0">
                <a:latin typeface="Book Antiqua"/>
                <a:cs typeface="Book Antiqua"/>
              </a:rPr>
              <a:t>ssi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specifici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bisogni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24432" y="4797294"/>
            <a:ext cx="647699" cy="7917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24432" y="4797294"/>
            <a:ext cx="647700" cy="791845"/>
          </a:xfrm>
          <a:custGeom>
            <a:avLst/>
            <a:gdLst/>
            <a:ahLst/>
            <a:cxnLst/>
            <a:rect l="l" t="t" r="r" b="b"/>
            <a:pathLst>
              <a:path w="647700" h="791845">
                <a:moveTo>
                  <a:pt x="0" y="593597"/>
                </a:moveTo>
                <a:lnTo>
                  <a:pt x="161543" y="593597"/>
                </a:lnTo>
                <a:lnTo>
                  <a:pt x="161543" y="0"/>
                </a:lnTo>
                <a:lnTo>
                  <a:pt x="485393" y="0"/>
                </a:lnTo>
                <a:lnTo>
                  <a:pt x="485393" y="593597"/>
                </a:lnTo>
                <a:lnTo>
                  <a:pt x="647699" y="593597"/>
                </a:lnTo>
                <a:lnTo>
                  <a:pt x="323849" y="791717"/>
                </a:lnTo>
                <a:lnTo>
                  <a:pt x="0" y="593597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55637" y="5694147"/>
            <a:ext cx="527875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5780">
              <a:lnSpc>
                <a:spcPct val="100000"/>
              </a:lnSpc>
            </a:pPr>
            <a:r>
              <a:rPr sz="2400" spc="-20" dirty="0">
                <a:latin typeface="Book Antiqua"/>
                <a:cs typeface="Book Antiqua"/>
              </a:rPr>
              <a:t>INCLUSIONE</a:t>
            </a:r>
            <a:endParaRPr sz="2400">
              <a:latin typeface="Book Antiqua"/>
              <a:cs typeface="Book Antiqua"/>
            </a:endParaRPr>
          </a:p>
          <a:p>
            <a:pPr marL="207645" indent="-194945">
              <a:lnSpc>
                <a:spcPct val="100000"/>
              </a:lnSpc>
              <a:spcBef>
                <a:spcPts val="384"/>
              </a:spcBef>
              <a:buClr>
                <a:srgbClr val="010000"/>
              </a:buClr>
              <a:buFont typeface="Book Antiqua"/>
              <a:buChar char="•"/>
              <a:tabLst>
                <a:tab pos="208279" algn="l"/>
              </a:tabLst>
            </a:pPr>
            <a:r>
              <a:rPr sz="1800" spc="-10" dirty="0">
                <a:latin typeface="Book Antiqua"/>
                <a:cs typeface="Book Antiqua"/>
              </a:rPr>
              <a:t>siamo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tutti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diversi,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ognuno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Book Antiqua"/>
                <a:cs typeface="Book Antiqua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la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propria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Book Antiqua"/>
                <a:cs typeface="Book Antiqua"/>
              </a:rPr>
              <a:t>identità</a:t>
            </a:r>
            <a:endParaRPr sz="18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9811" y="475986"/>
            <a:ext cx="4572000" cy="740410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70"/>
              </a:lnSpc>
            </a:pP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Legge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05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.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02.1992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n.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104</a:t>
            </a:r>
            <a:endParaRPr sz="1400">
              <a:latin typeface="Book Antiqua"/>
              <a:cs typeface="Book Antiqua"/>
            </a:endParaRPr>
          </a:p>
          <a:p>
            <a:pPr marL="208915" marR="201930" algn="ctr">
              <a:lnSpc>
                <a:spcPts val="1670"/>
              </a:lnSpc>
              <a:spcBef>
                <a:spcPts val="55"/>
              </a:spcBef>
            </a:pPr>
            <a:r>
              <a:rPr sz="1400" spc="-10" dirty="0">
                <a:latin typeface="Book Antiqua"/>
                <a:cs typeface="Book Antiqua"/>
              </a:rPr>
              <a:t>Legge-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quadro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l’a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sistenza,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l’integrazione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so</a:t>
            </a:r>
            <a:r>
              <a:rPr sz="1400" spc="-10" dirty="0">
                <a:latin typeface="Book Antiqua"/>
                <a:cs typeface="Book Antiqua"/>
              </a:rPr>
              <a:t>ciale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diritti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icappate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835" y="1544960"/>
            <a:ext cx="6971030" cy="308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1675"/>
              </a:lnSpc>
            </a:pPr>
            <a:r>
              <a:rPr sz="1400" b="1" spc="-15" dirty="0">
                <a:latin typeface="Book Antiqua"/>
                <a:cs typeface="Book Antiqua"/>
              </a:rPr>
              <a:t>Art</a:t>
            </a:r>
            <a:r>
              <a:rPr sz="1400" b="1" spc="-5" dirty="0">
                <a:latin typeface="Book Antiqua"/>
                <a:cs typeface="Book Antiqua"/>
              </a:rPr>
              <a:t>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12</a:t>
            </a:r>
            <a:r>
              <a:rPr sz="1400" b="1" spc="-5" dirty="0">
                <a:latin typeface="Book Antiqua"/>
                <a:cs typeface="Book Antiqua"/>
              </a:rPr>
              <a:t>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Diritt</a:t>
            </a:r>
            <a:r>
              <a:rPr sz="1400" b="1" spc="-10" dirty="0">
                <a:latin typeface="Book Antiqua"/>
                <a:cs typeface="Book Antiqua"/>
              </a:rPr>
              <a:t>o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all'edu</a:t>
            </a:r>
            <a:r>
              <a:rPr sz="1400" b="1" spc="-10" dirty="0">
                <a:latin typeface="Book Antiqua"/>
                <a:cs typeface="Book Antiqua"/>
              </a:rPr>
              <a:t>cazione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all'istruzione.</a:t>
            </a:r>
            <a:endParaRPr sz="1400">
              <a:latin typeface="Book Antiqua"/>
              <a:cs typeface="Book Antiqua"/>
            </a:endParaRPr>
          </a:p>
          <a:p>
            <a:pPr marL="12700" algn="just">
              <a:lnSpc>
                <a:spcPts val="1675"/>
              </a:lnSpc>
              <a:buFont typeface="Book Antiqua"/>
              <a:buAutoNum type="arabicPeriod"/>
              <a:tabLst>
                <a:tab pos="190500" algn="l"/>
              </a:tabLst>
            </a:pPr>
            <a:r>
              <a:rPr sz="1400" spc="-10" dirty="0">
                <a:latin typeface="Book Antiqua"/>
                <a:cs typeface="Book Antiqua"/>
              </a:rPr>
              <a:t>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bambino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0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anni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handicappato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garantito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l'inserimento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asili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nido.</a:t>
            </a:r>
            <a:endParaRPr sz="1400">
              <a:latin typeface="Book Antiqua"/>
              <a:cs typeface="Book Antiqua"/>
            </a:endParaRPr>
          </a:p>
          <a:p>
            <a:pPr marL="12700" marR="76835" algn="just">
              <a:lnSpc>
                <a:spcPts val="1670"/>
              </a:lnSpc>
              <a:spcBef>
                <a:spcPts val="60"/>
              </a:spcBef>
              <a:buFont typeface="Book Antiqua"/>
              <a:buAutoNum type="arabicPeriod"/>
              <a:tabLst>
                <a:tab pos="198755" algn="l"/>
              </a:tabLst>
            </a:pPr>
            <a:r>
              <a:rPr sz="1400" spc="-15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Book Antiqua"/>
                <a:cs typeface="Book Antiqua"/>
              </a:rPr>
              <a:t>'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ga</a:t>
            </a:r>
            <a:r>
              <a:rPr sz="1400" spc="-15" dirty="0">
                <a:latin typeface="Book Antiqua"/>
                <a:cs typeface="Book Antiqua"/>
              </a:rPr>
              <a:t>ra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di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all'e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azione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all'ist</a:t>
            </a:r>
            <a:r>
              <a:rPr sz="140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uzione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ers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handicappata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sezioni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materna,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</a:t>
            </a:r>
            <a:r>
              <a:rPr sz="1400" spc="-20" dirty="0">
                <a:latin typeface="Book Antiqua"/>
                <a:cs typeface="Book Antiqua"/>
              </a:rPr>
              <a:t>s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comuni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istitu</a:t>
            </a:r>
            <a:r>
              <a:rPr sz="1400" spc="-5" dirty="0">
                <a:latin typeface="Book Antiqua"/>
                <a:cs typeface="Book Antiqua"/>
              </a:rPr>
              <a:t>z</a:t>
            </a:r>
            <a:r>
              <a:rPr sz="1400" spc="-10" dirty="0">
                <a:latin typeface="Book Antiqua"/>
                <a:cs typeface="Book Antiqua"/>
              </a:rPr>
              <a:t>ioni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scolastiche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ogni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ordine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istituzioni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unive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sitarie.</a:t>
            </a:r>
            <a:endParaRPr sz="1400">
              <a:latin typeface="Book Antiqua"/>
              <a:cs typeface="Book Antiqua"/>
            </a:endParaRPr>
          </a:p>
          <a:p>
            <a:pPr marL="247650" indent="-234950" algn="just">
              <a:lnSpc>
                <a:spcPts val="1620"/>
              </a:lnSpc>
              <a:buFont typeface="Book Antiqua"/>
              <a:buAutoNum type="arabicPeriod"/>
              <a:tabLst>
                <a:tab pos="248285" algn="l"/>
              </a:tabLst>
            </a:pPr>
            <a:r>
              <a:rPr sz="1400" spc="-10" dirty="0">
                <a:latin typeface="Book Antiqua"/>
                <a:cs typeface="Book Antiqua"/>
              </a:rPr>
              <a:t>L'integrazione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sc</a:t>
            </a:r>
            <a:r>
              <a:rPr sz="1400" spc="-10" dirty="0">
                <a:latin typeface="Book Antiqua"/>
                <a:cs typeface="Book Antiqua"/>
              </a:rPr>
              <a:t>olastica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obiettivo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otenzialità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endParaRPr sz="1400">
              <a:latin typeface="Book Antiqua"/>
              <a:cs typeface="Book Antiqua"/>
            </a:endParaRPr>
          </a:p>
          <a:p>
            <a:pPr marL="12700" marR="76835" algn="just">
              <a:lnSpc>
                <a:spcPct val="100000"/>
              </a:lnSpc>
            </a:pPr>
            <a:r>
              <a:rPr sz="1400" spc="-10" dirty="0">
                <a:latin typeface="Book Antiqua"/>
                <a:cs typeface="Book Antiqua"/>
              </a:rPr>
              <a:t>persona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handicappata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l'apprendimento,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comunicaz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one,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spc="-10" dirty="0">
                <a:latin typeface="Book Antiqua"/>
                <a:cs typeface="Book Antiqua"/>
              </a:rPr>
              <a:t>azioni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socializzazione.</a:t>
            </a:r>
            <a:endParaRPr sz="1400">
              <a:latin typeface="Book Antiqua"/>
              <a:cs typeface="Book Antiqua"/>
            </a:endParaRPr>
          </a:p>
          <a:p>
            <a:pPr marL="12700" marR="76200" algn="just">
              <a:lnSpc>
                <a:spcPts val="1670"/>
              </a:lnSpc>
              <a:spcBef>
                <a:spcPts val="55"/>
              </a:spcBef>
              <a:buFont typeface="Book Antiqua"/>
              <a:buAutoNum type="arabicPeriod" startAt="4"/>
              <a:tabLst>
                <a:tab pos="230504" algn="l"/>
              </a:tabLst>
            </a:pPr>
            <a:r>
              <a:rPr sz="1400" spc="-10" dirty="0">
                <a:latin typeface="Book Antiqua"/>
                <a:cs typeface="Book Antiqua"/>
              </a:rPr>
              <a:t>L'esercizio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</a:t>
            </a:r>
            <a:r>
              <a:rPr sz="1400" dirty="0">
                <a:latin typeface="Book Antiqua"/>
                <a:cs typeface="Book Antiqua"/>
              </a:rPr>
              <a:t>it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all'educazione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all'istruzione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può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imped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difficoltà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apprendimento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né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altre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diff</a:t>
            </a:r>
            <a:r>
              <a:rPr sz="1400" spc="-15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coltà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erivanti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onnesse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all'handicap.</a:t>
            </a:r>
            <a:endParaRPr sz="1400">
              <a:latin typeface="Book Antiqua"/>
              <a:cs typeface="Book Antiqua"/>
            </a:endParaRPr>
          </a:p>
          <a:p>
            <a:pPr marL="12700" marR="5080">
              <a:lnSpc>
                <a:spcPct val="100000"/>
              </a:lnSpc>
              <a:spcBef>
                <a:spcPts val="225"/>
              </a:spcBef>
            </a:pPr>
            <a:r>
              <a:rPr sz="1400" b="1" spc="-10" dirty="0">
                <a:latin typeface="Book Antiqua"/>
                <a:cs typeface="Book Antiqua"/>
              </a:rPr>
              <a:t>Art.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13.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Integrazione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scolastica: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str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menti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l’in</a:t>
            </a:r>
            <a:r>
              <a:rPr sz="1400" spc="-10" dirty="0">
                <a:latin typeface="Book Antiqua"/>
                <a:cs typeface="Book Antiqua"/>
              </a:rPr>
              <a:t>tegrazione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debbono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messi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disposizione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do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coordinato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</a:t>
            </a:r>
            <a:r>
              <a:rPr sz="1400" spc="-5" dirty="0">
                <a:latin typeface="Book Antiqua"/>
                <a:cs typeface="Book Antiqua"/>
              </a:rPr>
              <a:t>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Enti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Loca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ASL</a:t>
            </a:r>
            <a:endParaRPr sz="1400">
              <a:latin typeface="Book Antiqua"/>
              <a:cs typeface="Book Antiqua"/>
            </a:endParaRPr>
          </a:p>
          <a:p>
            <a:pPr marL="12700" algn="just">
              <a:lnSpc>
                <a:spcPct val="100000"/>
              </a:lnSpc>
              <a:spcBef>
                <a:spcPts val="620"/>
              </a:spcBef>
            </a:pPr>
            <a:r>
              <a:rPr sz="1400" b="1" spc="-10" dirty="0">
                <a:latin typeface="Book Antiqua"/>
                <a:cs typeface="Book Antiqua"/>
              </a:rPr>
              <a:t>Art.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14.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Modalità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att</a:t>
            </a:r>
            <a:r>
              <a:rPr sz="1400" b="1" spc="-20" dirty="0">
                <a:latin typeface="Book Antiqua"/>
                <a:cs typeface="Book Antiqua"/>
              </a:rPr>
              <a:t>u</a:t>
            </a:r>
            <a:r>
              <a:rPr sz="1400" b="1" spc="-10" dirty="0">
                <a:latin typeface="Book Antiqua"/>
                <a:cs typeface="Book Antiqua"/>
              </a:rPr>
              <a:t>azione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Book Antiqua"/>
                <a:cs typeface="Book Antiqua"/>
              </a:rPr>
              <a:t>d</a:t>
            </a:r>
            <a:r>
              <a:rPr sz="1400" b="1" spc="-15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Book Antiqua"/>
                <a:cs typeface="Book Antiqua"/>
              </a:rPr>
              <a:t>ll’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Integrazione.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00503" y="4724141"/>
            <a:ext cx="3900804" cy="180403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1675"/>
              </a:lnSpc>
            </a:pPr>
            <a:r>
              <a:rPr sz="1400" spc="-10" dirty="0">
                <a:latin typeface="Book Antiqua"/>
                <a:cs typeface="Book Antiqua"/>
              </a:rPr>
              <a:t>Strategie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ccesso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formativo: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Diagn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funzionale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Profilo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dinamico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funzionale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Piano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educativo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individualizzato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Continuità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egli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interventi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vertic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(al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successivo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ordine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scuola)</a:t>
            </a:r>
            <a:endParaRPr sz="1400">
              <a:latin typeface="Book Antiqua"/>
              <a:cs typeface="Book Antiqua"/>
            </a:endParaRPr>
          </a:p>
          <a:p>
            <a:pPr marL="434340" indent="-342900">
              <a:lnSpc>
                <a:spcPts val="1675"/>
              </a:lnSpc>
              <a:buClr>
                <a:srgbClr val="010000"/>
              </a:buClr>
              <a:buFont typeface="Book Antiqua"/>
              <a:buChar char="•"/>
              <a:tabLst>
                <a:tab pos="434975" algn="l"/>
              </a:tabLst>
            </a:pP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orizzontale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(gli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accordi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prog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20" dirty="0">
                <a:latin typeface="Book Antiqua"/>
                <a:cs typeface="Book Antiqua"/>
              </a:rPr>
              <a:t>m</a:t>
            </a:r>
            <a:r>
              <a:rPr sz="1400" spc="-10" dirty="0">
                <a:latin typeface="Book Antiqua"/>
                <a:cs typeface="Book Antiqua"/>
              </a:rPr>
              <a:t>ma)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1952" y="4724141"/>
            <a:ext cx="1080135" cy="1188085"/>
          </a:xfrm>
          <a:custGeom>
            <a:avLst/>
            <a:gdLst/>
            <a:ahLst/>
            <a:cxnLst/>
            <a:rect l="l" t="t" r="r" b="b"/>
            <a:pathLst>
              <a:path w="1080135" h="1188085">
                <a:moveTo>
                  <a:pt x="1079753" y="0"/>
                </a:moveTo>
                <a:lnTo>
                  <a:pt x="991257" y="1523"/>
                </a:lnTo>
                <a:lnTo>
                  <a:pt x="904721" y="6015"/>
                </a:lnTo>
                <a:lnTo>
                  <a:pt x="820422" y="13357"/>
                </a:lnTo>
                <a:lnTo>
                  <a:pt x="738640" y="23433"/>
                </a:lnTo>
                <a:lnTo>
                  <a:pt x="659653" y="36123"/>
                </a:lnTo>
                <a:lnTo>
                  <a:pt x="583742" y="51311"/>
                </a:lnTo>
                <a:lnTo>
                  <a:pt x="511184" y="68879"/>
                </a:lnTo>
                <a:lnTo>
                  <a:pt x="442258" y="88708"/>
                </a:lnTo>
                <a:lnTo>
                  <a:pt x="377244" y="110682"/>
                </a:lnTo>
                <a:lnTo>
                  <a:pt x="316420" y="134683"/>
                </a:lnTo>
                <a:lnTo>
                  <a:pt x="260065" y="160592"/>
                </a:lnTo>
                <a:lnTo>
                  <a:pt x="208458" y="188293"/>
                </a:lnTo>
                <a:lnTo>
                  <a:pt x="161878" y="217667"/>
                </a:lnTo>
                <a:lnTo>
                  <a:pt x="120604" y="248596"/>
                </a:lnTo>
                <a:lnTo>
                  <a:pt x="84915" y="280963"/>
                </a:lnTo>
                <a:lnTo>
                  <a:pt x="55089" y="314651"/>
                </a:lnTo>
                <a:lnTo>
                  <a:pt x="31406" y="349541"/>
                </a:lnTo>
                <a:lnTo>
                  <a:pt x="14144" y="385515"/>
                </a:lnTo>
                <a:lnTo>
                  <a:pt x="3582" y="422457"/>
                </a:lnTo>
                <a:lnTo>
                  <a:pt x="0" y="460247"/>
                </a:lnTo>
                <a:lnTo>
                  <a:pt x="0" y="562355"/>
                </a:lnTo>
                <a:lnTo>
                  <a:pt x="8517" y="619964"/>
                </a:lnTo>
                <a:lnTo>
                  <a:pt x="33485" y="675845"/>
                </a:lnTo>
                <a:lnTo>
                  <a:pt x="74025" y="729458"/>
                </a:lnTo>
                <a:lnTo>
                  <a:pt x="129259" y="780263"/>
                </a:lnTo>
                <a:lnTo>
                  <a:pt x="162112" y="804445"/>
                </a:lnTo>
                <a:lnTo>
                  <a:pt x="198310" y="827722"/>
                </a:lnTo>
                <a:lnTo>
                  <a:pt x="237742" y="850028"/>
                </a:lnTo>
                <a:lnTo>
                  <a:pt x="280300" y="871295"/>
                </a:lnTo>
                <a:lnTo>
                  <a:pt x="325872" y="891455"/>
                </a:lnTo>
                <a:lnTo>
                  <a:pt x="374350" y="910442"/>
                </a:lnTo>
                <a:lnTo>
                  <a:pt x="425624" y="928187"/>
                </a:lnTo>
                <a:lnTo>
                  <a:pt x="479584" y="944623"/>
                </a:lnTo>
                <a:lnTo>
                  <a:pt x="536120" y="959684"/>
                </a:lnTo>
                <a:lnTo>
                  <a:pt x="595123" y="973301"/>
                </a:lnTo>
                <a:lnTo>
                  <a:pt x="656483" y="985406"/>
                </a:lnTo>
                <a:lnTo>
                  <a:pt x="720089" y="995933"/>
                </a:lnTo>
                <a:lnTo>
                  <a:pt x="720089" y="1187957"/>
                </a:lnTo>
                <a:lnTo>
                  <a:pt x="1079753" y="971549"/>
                </a:lnTo>
                <a:lnTo>
                  <a:pt x="976847" y="894587"/>
                </a:lnTo>
                <a:lnTo>
                  <a:pt x="720089" y="894587"/>
                </a:lnTo>
                <a:lnTo>
                  <a:pt x="662429" y="885011"/>
                </a:lnTo>
                <a:lnTo>
                  <a:pt x="606548" y="874145"/>
                </a:lnTo>
                <a:lnTo>
                  <a:pt x="552538" y="862034"/>
                </a:lnTo>
                <a:lnTo>
                  <a:pt x="500487" y="848727"/>
                </a:lnTo>
                <a:lnTo>
                  <a:pt x="450484" y="834270"/>
                </a:lnTo>
                <a:lnTo>
                  <a:pt x="402619" y="818711"/>
                </a:lnTo>
                <a:lnTo>
                  <a:pt x="356980" y="802095"/>
                </a:lnTo>
                <a:lnTo>
                  <a:pt x="313657" y="784469"/>
                </a:lnTo>
                <a:lnTo>
                  <a:pt x="272739" y="765882"/>
                </a:lnTo>
                <a:lnTo>
                  <a:pt x="234314" y="746378"/>
                </a:lnTo>
                <a:lnTo>
                  <a:pt x="198473" y="726007"/>
                </a:lnTo>
                <a:lnTo>
                  <a:pt x="165305" y="704813"/>
                </a:lnTo>
                <a:lnTo>
                  <a:pt x="107341" y="660148"/>
                </a:lnTo>
                <a:lnTo>
                  <a:pt x="61136" y="612757"/>
                </a:lnTo>
                <a:lnTo>
                  <a:pt x="27404" y="563017"/>
                </a:lnTo>
                <a:lnTo>
                  <a:pt x="6857" y="511301"/>
                </a:lnTo>
                <a:lnTo>
                  <a:pt x="18969" y="476764"/>
                </a:lnTo>
                <a:lnTo>
                  <a:pt x="60290" y="410587"/>
                </a:lnTo>
                <a:lnTo>
                  <a:pt x="89032" y="379128"/>
                </a:lnTo>
                <a:lnTo>
                  <a:pt x="122848" y="348876"/>
                </a:lnTo>
                <a:lnTo>
                  <a:pt x="161505" y="319922"/>
                </a:lnTo>
                <a:lnTo>
                  <a:pt x="204769" y="292355"/>
                </a:lnTo>
                <a:lnTo>
                  <a:pt x="252404" y="266267"/>
                </a:lnTo>
                <a:lnTo>
                  <a:pt x="304178" y="241746"/>
                </a:lnTo>
                <a:lnTo>
                  <a:pt x="359854" y="218884"/>
                </a:lnTo>
                <a:lnTo>
                  <a:pt x="419200" y="197771"/>
                </a:lnTo>
                <a:lnTo>
                  <a:pt x="481980" y="178496"/>
                </a:lnTo>
                <a:lnTo>
                  <a:pt x="547960" y="161152"/>
                </a:lnTo>
                <a:lnTo>
                  <a:pt x="616907" y="145826"/>
                </a:lnTo>
                <a:lnTo>
                  <a:pt x="688586" y="132611"/>
                </a:lnTo>
                <a:lnTo>
                  <a:pt x="762761" y="121596"/>
                </a:lnTo>
                <a:lnTo>
                  <a:pt x="839201" y="112872"/>
                </a:lnTo>
                <a:lnTo>
                  <a:pt x="917668" y="106529"/>
                </a:lnTo>
                <a:lnTo>
                  <a:pt x="997931" y="102656"/>
                </a:lnTo>
                <a:lnTo>
                  <a:pt x="1079753" y="101345"/>
                </a:lnTo>
                <a:lnTo>
                  <a:pt x="1079753" y="0"/>
                </a:lnTo>
                <a:close/>
              </a:path>
              <a:path w="1080135" h="1188085">
                <a:moveTo>
                  <a:pt x="720089" y="702563"/>
                </a:moveTo>
                <a:lnTo>
                  <a:pt x="720089" y="894587"/>
                </a:lnTo>
                <a:lnTo>
                  <a:pt x="976847" y="894587"/>
                </a:lnTo>
                <a:lnTo>
                  <a:pt x="720089" y="70256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1952" y="4724141"/>
            <a:ext cx="1080135" cy="511175"/>
          </a:xfrm>
          <a:custGeom>
            <a:avLst/>
            <a:gdLst/>
            <a:ahLst/>
            <a:cxnLst/>
            <a:rect l="l" t="t" r="r" b="b"/>
            <a:pathLst>
              <a:path w="1080135" h="511175">
                <a:moveTo>
                  <a:pt x="1079753" y="0"/>
                </a:moveTo>
                <a:lnTo>
                  <a:pt x="991257" y="1523"/>
                </a:lnTo>
                <a:lnTo>
                  <a:pt x="904721" y="6015"/>
                </a:lnTo>
                <a:lnTo>
                  <a:pt x="820422" y="13357"/>
                </a:lnTo>
                <a:lnTo>
                  <a:pt x="738640" y="23433"/>
                </a:lnTo>
                <a:lnTo>
                  <a:pt x="659653" y="36123"/>
                </a:lnTo>
                <a:lnTo>
                  <a:pt x="583742" y="51311"/>
                </a:lnTo>
                <a:lnTo>
                  <a:pt x="511184" y="68879"/>
                </a:lnTo>
                <a:lnTo>
                  <a:pt x="442258" y="88708"/>
                </a:lnTo>
                <a:lnTo>
                  <a:pt x="377244" y="110682"/>
                </a:lnTo>
                <a:lnTo>
                  <a:pt x="316420" y="134683"/>
                </a:lnTo>
                <a:lnTo>
                  <a:pt x="260065" y="160592"/>
                </a:lnTo>
                <a:lnTo>
                  <a:pt x="208458" y="188293"/>
                </a:lnTo>
                <a:lnTo>
                  <a:pt x="161878" y="217667"/>
                </a:lnTo>
                <a:lnTo>
                  <a:pt x="120604" y="248596"/>
                </a:lnTo>
                <a:lnTo>
                  <a:pt x="84915" y="280963"/>
                </a:lnTo>
                <a:lnTo>
                  <a:pt x="55089" y="314651"/>
                </a:lnTo>
                <a:lnTo>
                  <a:pt x="31406" y="349541"/>
                </a:lnTo>
                <a:lnTo>
                  <a:pt x="14144" y="385515"/>
                </a:lnTo>
                <a:lnTo>
                  <a:pt x="3582" y="422457"/>
                </a:lnTo>
                <a:lnTo>
                  <a:pt x="0" y="460247"/>
                </a:lnTo>
                <a:lnTo>
                  <a:pt x="416" y="472763"/>
                </a:lnTo>
                <a:lnTo>
                  <a:pt x="1667" y="485419"/>
                </a:lnTo>
                <a:lnTo>
                  <a:pt x="3751" y="498079"/>
                </a:lnTo>
                <a:lnTo>
                  <a:pt x="6669" y="510605"/>
                </a:lnTo>
                <a:lnTo>
                  <a:pt x="18807" y="476167"/>
                </a:lnTo>
                <a:lnTo>
                  <a:pt x="36720" y="442654"/>
                </a:lnTo>
                <a:lnTo>
                  <a:pt x="60174" y="410159"/>
                </a:lnTo>
                <a:lnTo>
                  <a:pt x="88935" y="378772"/>
                </a:lnTo>
                <a:lnTo>
                  <a:pt x="122769" y="348583"/>
                </a:lnTo>
                <a:lnTo>
                  <a:pt x="161441" y="319683"/>
                </a:lnTo>
                <a:lnTo>
                  <a:pt x="204717" y="292164"/>
                </a:lnTo>
                <a:lnTo>
                  <a:pt x="252364" y="266116"/>
                </a:lnTo>
                <a:lnTo>
                  <a:pt x="304146" y="241630"/>
                </a:lnTo>
                <a:lnTo>
                  <a:pt x="359830" y="218797"/>
                </a:lnTo>
                <a:lnTo>
                  <a:pt x="419182" y="197707"/>
                </a:lnTo>
                <a:lnTo>
                  <a:pt x="481968" y="178452"/>
                </a:lnTo>
                <a:lnTo>
                  <a:pt x="547952" y="161122"/>
                </a:lnTo>
                <a:lnTo>
                  <a:pt x="616902" y="145808"/>
                </a:lnTo>
                <a:lnTo>
                  <a:pt x="688583" y="132600"/>
                </a:lnTo>
                <a:lnTo>
                  <a:pt x="762760" y="121591"/>
                </a:lnTo>
                <a:lnTo>
                  <a:pt x="839200" y="112870"/>
                </a:lnTo>
                <a:lnTo>
                  <a:pt x="917668" y="106528"/>
                </a:lnTo>
                <a:lnTo>
                  <a:pt x="997931" y="102656"/>
                </a:lnTo>
                <a:lnTo>
                  <a:pt x="1079753" y="101345"/>
                </a:lnTo>
                <a:lnTo>
                  <a:pt x="1079753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31952" y="4724141"/>
            <a:ext cx="1080135" cy="1188085"/>
          </a:xfrm>
          <a:custGeom>
            <a:avLst/>
            <a:gdLst/>
            <a:ahLst/>
            <a:cxnLst/>
            <a:rect l="l" t="t" r="r" b="b"/>
            <a:pathLst>
              <a:path w="1080135" h="1188085">
                <a:moveTo>
                  <a:pt x="1079753" y="0"/>
                </a:moveTo>
                <a:lnTo>
                  <a:pt x="991257" y="1523"/>
                </a:lnTo>
                <a:lnTo>
                  <a:pt x="904721" y="6015"/>
                </a:lnTo>
                <a:lnTo>
                  <a:pt x="820422" y="13357"/>
                </a:lnTo>
                <a:lnTo>
                  <a:pt x="738640" y="23433"/>
                </a:lnTo>
                <a:lnTo>
                  <a:pt x="659653" y="36123"/>
                </a:lnTo>
                <a:lnTo>
                  <a:pt x="583742" y="51311"/>
                </a:lnTo>
                <a:lnTo>
                  <a:pt x="511184" y="68879"/>
                </a:lnTo>
                <a:lnTo>
                  <a:pt x="442258" y="88708"/>
                </a:lnTo>
                <a:lnTo>
                  <a:pt x="377244" y="110682"/>
                </a:lnTo>
                <a:lnTo>
                  <a:pt x="316420" y="134683"/>
                </a:lnTo>
                <a:lnTo>
                  <a:pt x="260065" y="160592"/>
                </a:lnTo>
                <a:lnTo>
                  <a:pt x="208458" y="188293"/>
                </a:lnTo>
                <a:lnTo>
                  <a:pt x="161878" y="217667"/>
                </a:lnTo>
                <a:lnTo>
                  <a:pt x="120604" y="248596"/>
                </a:lnTo>
                <a:lnTo>
                  <a:pt x="84915" y="280963"/>
                </a:lnTo>
                <a:lnTo>
                  <a:pt x="55089" y="314651"/>
                </a:lnTo>
                <a:lnTo>
                  <a:pt x="31406" y="349541"/>
                </a:lnTo>
                <a:lnTo>
                  <a:pt x="14144" y="385515"/>
                </a:lnTo>
                <a:lnTo>
                  <a:pt x="3582" y="422457"/>
                </a:lnTo>
                <a:lnTo>
                  <a:pt x="0" y="460247"/>
                </a:lnTo>
                <a:lnTo>
                  <a:pt x="0" y="562355"/>
                </a:lnTo>
                <a:lnTo>
                  <a:pt x="8517" y="619964"/>
                </a:lnTo>
                <a:lnTo>
                  <a:pt x="33485" y="675845"/>
                </a:lnTo>
                <a:lnTo>
                  <a:pt x="74025" y="729458"/>
                </a:lnTo>
                <a:lnTo>
                  <a:pt x="129259" y="780263"/>
                </a:lnTo>
                <a:lnTo>
                  <a:pt x="162112" y="804445"/>
                </a:lnTo>
                <a:lnTo>
                  <a:pt x="198310" y="827722"/>
                </a:lnTo>
                <a:lnTo>
                  <a:pt x="237742" y="850028"/>
                </a:lnTo>
                <a:lnTo>
                  <a:pt x="280300" y="871295"/>
                </a:lnTo>
                <a:lnTo>
                  <a:pt x="325872" y="891455"/>
                </a:lnTo>
                <a:lnTo>
                  <a:pt x="374350" y="910442"/>
                </a:lnTo>
                <a:lnTo>
                  <a:pt x="425624" y="928187"/>
                </a:lnTo>
                <a:lnTo>
                  <a:pt x="479584" y="944623"/>
                </a:lnTo>
                <a:lnTo>
                  <a:pt x="536120" y="959684"/>
                </a:lnTo>
                <a:lnTo>
                  <a:pt x="595123" y="973301"/>
                </a:lnTo>
                <a:lnTo>
                  <a:pt x="656483" y="985406"/>
                </a:lnTo>
                <a:lnTo>
                  <a:pt x="720089" y="995933"/>
                </a:lnTo>
                <a:lnTo>
                  <a:pt x="720089" y="1187957"/>
                </a:lnTo>
                <a:lnTo>
                  <a:pt x="1079753" y="971549"/>
                </a:lnTo>
                <a:lnTo>
                  <a:pt x="720089" y="702563"/>
                </a:lnTo>
                <a:lnTo>
                  <a:pt x="720089" y="894587"/>
                </a:lnTo>
                <a:lnTo>
                  <a:pt x="662429" y="885011"/>
                </a:lnTo>
                <a:lnTo>
                  <a:pt x="606548" y="874145"/>
                </a:lnTo>
                <a:lnTo>
                  <a:pt x="552538" y="862034"/>
                </a:lnTo>
                <a:lnTo>
                  <a:pt x="500487" y="848727"/>
                </a:lnTo>
                <a:lnTo>
                  <a:pt x="450484" y="834270"/>
                </a:lnTo>
                <a:lnTo>
                  <a:pt x="402619" y="818711"/>
                </a:lnTo>
                <a:lnTo>
                  <a:pt x="356980" y="802095"/>
                </a:lnTo>
                <a:lnTo>
                  <a:pt x="313657" y="784469"/>
                </a:lnTo>
                <a:lnTo>
                  <a:pt x="272739" y="765882"/>
                </a:lnTo>
                <a:lnTo>
                  <a:pt x="234314" y="746378"/>
                </a:lnTo>
                <a:lnTo>
                  <a:pt x="198473" y="726007"/>
                </a:lnTo>
                <a:lnTo>
                  <a:pt x="165305" y="704813"/>
                </a:lnTo>
                <a:lnTo>
                  <a:pt x="107341" y="660148"/>
                </a:lnTo>
                <a:lnTo>
                  <a:pt x="61136" y="612757"/>
                </a:lnTo>
                <a:lnTo>
                  <a:pt x="27404" y="563017"/>
                </a:lnTo>
                <a:lnTo>
                  <a:pt x="6857" y="511301"/>
                </a:lnTo>
                <a:lnTo>
                  <a:pt x="18969" y="476764"/>
                </a:lnTo>
                <a:lnTo>
                  <a:pt x="60290" y="410587"/>
                </a:lnTo>
                <a:lnTo>
                  <a:pt x="89032" y="379128"/>
                </a:lnTo>
                <a:lnTo>
                  <a:pt x="122848" y="348876"/>
                </a:lnTo>
                <a:lnTo>
                  <a:pt x="161505" y="319922"/>
                </a:lnTo>
                <a:lnTo>
                  <a:pt x="204769" y="292355"/>
                </a:lnTo>
                <a:lnTo>
                  <a:pt x="252404" y="266267"/>
                </a:lnTo>
                <a:lnTo>
                  <a:pt x="304178" y="241746"/>
                </a:lnTo>
                <a:lnTo>
                  <a:pt x="359854" y="218884"/>
                </a:lnTo>
                <a:lnTo>
                  <a:pt x="419200" y="197771"/>
                </a:lnTo>
                <a:lnTo>
                  <a:pt x="481980" y="178496"/>
                </a:lnTo>
                <a:lnTo>
                  <a:pt x="547960" y="161152"/>
                </a:lnTo>
                <a:lnTo>
                  <a:pt x="616907" y="145826"/>
                </a:lnTo>
                <a:lnTo>
                  <a:pt x="688586" y="132611"/>
                </a:lnTo>
                <a:lnTo>
                  <a:pt x="762761" y="121596"/>
                </a:lnTo>
                <a:lnTo>
                  <a:pt x="839201" y="112872"/>
                </a:lnTo>
                <a:lnTo>
                  <a:pt x="917668" y="106529"/>
                </a:lnTo>
                <a:lnTo>
                  <a:pt x="997931" y="102656"/>
                </a:lnTo>
                <a:lnTo>
                  <a:pt x="1079753" y="101345"/>
                </a:lnTo>
                <a:lnTo>
                  <a:pt x="1079753" y="0"/>
                </a:lnTo>
                <a:close/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31952" y="5184390"/>
            <a:ext cx="6985" cy="50800"/>
          </a:xfrm>
          <a:custGeom>
            <a:avLst/>
            <a:gdLst/>
            <a:ahLst/>
            <a:cxnLst/>
            <a:rect l="l" t="t" r="r" b="b"/>
            <a:pathLst>
              <a:path w="6985" h="50800">
                <a:moveTo>
                  <a:pt x="0" y="0"/>
                </a:moveTo>
                <a:lnTo>
                  <a:pt x="416" y="12515"/>
                </a:lnTo>
                <a:lnTo>
                  <a:pt x="1667" y="25171"/>
                </a:lnTo>
                <a:lnTo>
                  <a:pt x="3751" y="37831"/>
                </a:lnTo>
                <a:lnTo>
                  <a:pt x="6669" y="50357"/>
                </a:lnTo>
              </a:path>
            </a:pathLst>
          </a:custGeom>
          <a:ln w="952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5613" y="4724141"/>
            <a:ext cx="2520950" cy="180403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117475">
              <a:lnSpc>
                <a:spcPct val="99600"/>
              </a:lnSpc>
            </a:pP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Decreto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del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Preside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n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te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003300"/>
                </a:solidFill>
                <a:latin typeface="Book Antiqua"/>
                <a:cs typeface="Book Antiqua"/>
              </a:rPr>
              <a:t>d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ella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Repubblic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a</a:t>
            </a:r>
            <a:r>
              <a:rPr sz="14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24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003300"/>
                </a:solidFill>
                <a:latin typeface="Book Antiqua"/>
                <a:cs typeface="Book Antiqua"/>
              </a:rPr>
              <a:t>febbrai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4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003300"/>
                </a:solidFill>
                <a:latin typeface="Book Antiqua"/>
                <a:cs typeface="Book Antiqua"/>
              </a:rPr>
              <a:t>1994</a:t>
            </a:r>
            <a:r>
              <a:rPr sz="14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"Atto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indirizzo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coordinamento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relativo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o</a:t>
            </a:r>
            <a:r>
              <a:rPr sz="1400" spc="-15" dirty="0">
                <a:latin typeface="Book Antiqua"/>
                <a:cs typeface="Book Antiqua"/>
              </a:rPr>
              <a:t>mp</a:t>
            </a:r>
            <a:r>
              <a:rPr sz="1400" spc="-5" dirty="0">
                <a:latin typeface="Book Antiqua"/>
                <a:cs typeface="Book Antiqua"/>
              </a:rPr>
              <a:t>iti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unità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1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nita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ie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locali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materia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lunni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portatori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handicap"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49362" y="584871"/>
            <a:ext cx="3245485" cy="229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I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L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DISEGN</a:t>
            </a:r>
            <a:r>
              <a:rPr sz="1600" b="1" dirty="0">
                <a:solidFill>
                  <a:srgbClr val="003300"/>
                </a:solidFill>
                <a:latin typeface="Book Antiqua"/>
                <a:cs typeface="Book Antiqua"/>
              </a:rPr>
              <a:t>O</a:t>
            </a:r>
            <a:r>
              <a:rPr sz="16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03300"/>
                </a:solidFill>
                <a:latin typeface="Book Antiqua"/>
                <a:cs typeface="Book Antiqua"/>
              </a:rPr>
              <a:t>COSTITUZIONALE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8183" y="908040"/>
            <a:ext cx="5181600" cy="314325"/>
          </a:xfrm>
          <a:prstGeom prst="rect">
            <a:avLst/>
          </a:prstGeom>
          <a:ln w="9524">
            <a:solidFill>
              <a:srgbClr val="00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studio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prin</a:t>
            </a:r>
            <a:r>
              <a:rPr sz="1400" spc="-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ipio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garantito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costituzionalmente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6465" y="1557270"/>
            <a:ext cx="6663690" cy="4781550"/>
          </a:xfrm>
          <a:custGeom>
            <a:avLst/>
            <a:gdLst/>
            <a:ahLst/>
            <a:cxnLst/>
            <a:rect l="l" t="t" r="r" b="b"/>
            <a:pathLst>
              <a:path w="6663690" h="4781550">
                <a:moveTo>
                  <a:pt x="0" y="4781549"/>
                </a:moveTo>
                <a:lnTo>
                  <a:pt x="6663689" y="4781549"/>
                </a:lnTo>
                <a:lnTo>
                  <a:pt x="6663689" y="0"/>
                </a:lnTo>
                <a:lnTo>
                  <a:pt x="0" y="0"/>
                </a:lnTo>
                <a:lnTo>
                  <a:pt x="0" y="4781549"/>
                </a:lnTo>
                <a:close/>
              </a:path>
            </a:pathLst>
          </a:custGeom>
          <a:ln w="9524">
            <a:solidFill>
              <a:srgbClr val="00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0481" y="1622709"/>
            <a:ext cx="6498590" cy="4669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400" u="sng" spc="-15" dirty="0">
                <a:latin typeface="Book Antiqua"/>
                <a:cs typeface="Book Antiqua"/>
              </a:rPr>
              <a:t>Art.</a:t>
            </a:r>
            <a:r>
              <a:rPr sz="1400" u="sng" spc="-5" dirty="0">
                <a:latin typeface="Book Antiqua"/>
                <a:cs typeface="Book Antiqua"/>
              </a:rPr>
              <a:t> </a:t>
            </a:r>
            <a:r>
              <a:rPr sz="1400" u="sng" spc="-105" dirty="0">
                <a:latin typeface="Times New Roman"/>
                <a:cs typeface="Times New Roman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ubbli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r</a:t>
            </a:r>
            <a:r>
              <a:rPr sz="1400" b="1" dirty="0">
                <a:latin typeface="Book Antiqua"/>
                <a:cs typeface="Book Antiqua"/>
              </a:rPr>
              <a:t>i</a:t>
            </a:r>
            <a:r>
              <a:rPr sz="1400" b="1" spc="-10" dirty="0">
                <a:latin typeface="Book Antiqua"/>
                <a:cs typeface="Book Antiqua"/>
              </a:rPr>
              <a:t>conosce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garantisce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8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diritt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inviolabil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9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dell'uomo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singolo,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formazioni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ove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svolge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nalità,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hie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'a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empimento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do</a:t>
            </a:r>
            <a:r>
              <a:rPr sz="1400" spc="-10" dirty="0">
                <a:latin typeface="Book Antiqua"/>
                <a:cs typeface="Book Antiqua"/>
              </a:rPr>
              <a:t>veri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er</a:t>
            </a:r>
            <a:r>
              <a:rPr sz="1400" spc="-15" dirty="0">
                <a:latin typeface="Book Antiqua"/>
                <a:cs typeface="Book Antiqua"/>
              </a:rPr>
              <a:t>og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20" dirty="0">
                <a:latin typeface="Book Antiqua"/>
                <a:cs typeface="Book Antiqua"/>
              </a:rPr>
              <a:t>b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li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arietà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p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5" dirty="0">
                <a:latin typeface="Book Antiqua"/>
                <a:cs typeface="Book Antiqua"/>
              </a:rPr>
              <a:t>li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a,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ec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mi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sociale.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715" indent="-635" algn="just">
              <a:lnSpc>
                <a:spcPct val="100000"/>
              </a:lnSpc>
            </a:pPr>
            <a:r>
              <a:rPr sz="1400" u="sng" spc="-10" dirty="0">
                <a:latin typeface="Book Antiqua"/>
                <a:cs typeface="Book Antiqua"/>
              </a:rPr>
              <a:t>Art.</a:t>
            </a:r>
            <a:r>
              <a:rPr sz="1400" u="sng" spc="25" dirty="0">
                <a:latin typeface="Book Antiqua"/>
                <a:cs typeface="Book Antiqua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3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Tutti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citta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ini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hanno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par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dignit</a:t>
            </a:r>
            <a:r>
              <a:rPr sz="1400" b="1" spc="-10" dirty="0">
                <a:latin typeface="Book Antiqua"/>
                <a:cs typeface="Book Antiqua"/>
              </a:rPr>
              <a:t>à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soci</a:t>
            </a:r>
            <a:r>
              <a:rPr sz="1400" b="1" spc="-10" dirty="0">
                <a:latin typeface="Book Antiqua"/>
                <a:cs typeface="Book Antiqua"/>
              </a:rPr>
              <a:t>ale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sono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eg</a:t>
            </a:r>
            <a:r>
              <a:rPr sz="1400" b="1" spc="-20" dirty="0">
                <a:latin typeface="Book Antiqua"/>
                <a:cs typeface="Book Antiqua"/>
              </a:rPr>
              <a:t>u</a:t>
            </a:r>
            <a:r>
              <a:rPr sz="1400" b="1" spc="-15" dirty="0">
                <a:latin typeface="Book Antiqua"/>
                <a:cs typeface="Book Antiqua"/>
              </a:rPr>
              <a:t>a</a:t>
            </a:r>
            <a:r>
              <a:rPr sz="1400" b="1" spc="-5" dirty="0">
                <a:latin typeface="Book Antiqua"/>
                <a:cs typeface="Book Antiqua"/>
              </a:rPr>
              <a:t>li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da</a:t>
            </a:r>
            <a:r>
              <a:rPr sz="1400" spc="-10" dirty="0">
                <a:latin typeface="Book Antiqua"/>
                <a:cs typeface="Book Antiqua"/>
              </a:rPr>
              <a:t>v</a:t>
            </a:r>
            <a:r>
              <a:rPr sz="1400" spc="-1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nt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legge,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senza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distinzione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so,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razza,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lin</a:t>
            </a:r>
            <a:r>
              <a:rPr sz="1400" dirty="0">
                <a:latin typeface="Book Antiqua"/>
                <a:cs typeface="Book Antiqua"/>
              </a:rPr>
              <a:t>g</a:t>
            </a:r>
            <a:r>
              <a:rPr sz="1400" spc="-10" dirty="0">
                <a:latin typeface="Book Antiqua"/>
                <a:cs typeface="Book Antiqua"/>
              </a:rPr>
              <a:t>ua,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religione,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opinioni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politiche,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condizioni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sociali.</a:t>
            </a:r>
            <a:endParaRPr sz="1400">
              <a:latin typeface="Book Antiqua"/>
              <a:cs typeface="Book Antiqua"/>
            </a:endParaRPr>
          </a:p>
          <a:p>
            <a:pPr marL="12700" marR="5715" algn="just">
              <a:lnSpc>
                <a:spcPts val="1670"/>
              </a:lnSpc>
              <a:spcBef>
                <a:spcPts val="55"/>
              </a:spcBef>
            </a:pP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om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dirty="0">
                <a:latin typeface="Book Antiqua"/>
                <a:cs typeface="Book Antiqua"/>
              </a:rPr>
              <a:t>it</a:t>
            </a:r>
            <a:r>
              <a:rPr sz="1400" spc="-10" dirty="0">
                <a:latin typeface="Book Antiqua"/>
                <a:cs typeface="Book Antiqua"/>
              </a:rPr>
              <a:t>o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Book Antiqua"/>
                <a:cs typeface="Book Antiqua"/>
              </a:rPr>
              <a:t>ll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Re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ubbli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rimuovere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gli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ostacoli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Book Antiqua"/>
                <a:cs typeface="Book Antiqua"/>
              </a:rPr>
              <a:t>d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ordine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economico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social</a:t>
            </a:r>
            <a:r>
              <a:rPr sz="1400" b="1" spc="-2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limitando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libertà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uguaglianza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cittadini,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impediscono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pieno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sviluppo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umana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l'effettiva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partecipazi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tutti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lavoratori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all'organizzazione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politi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10" dirty="0">
                <a:latin typeface="Book Antiqua"/>
                <a:cs typeface="Book Antiqua"/>
              </a:rPr>
              <a:t>a,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economica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Paese.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75"/>
              </a:lnSpc>
            </a:pPr>
            <a:r>
              <a:rPr sz="1400" u="sng" spc="-10" dirty="0">
                <a:latin typeface="Book Antiqua"/>
                <a:cs typeface="Book Antiqua"/>
              </a:rPr>
              <a:t>Art. 34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scuola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è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aperta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tutt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.</a:t>
            </a:r>
            <a:endParaRPr sz="1400">
              <a:latin typeface="Book Antiqua"/>
              <a:cs typeface="Book Antiqua"/>
            </a:endParaRPr>
          </a:p>
          <a:p>
            <a:pPr marL="12700" marR="5080" algn="just">
              <a:lnSpc>
                <a:spcPct val="99700"/>
              </a:lnSpc>
              <a:tabLst>
                <a:tab pos="1982470" algn="l"/>
                <a:tab pos="3937000" algn="l"/>
                <a:tab pos="6035675" algn="l"/>
              </a:tabLst>
            </a:pPr>
            <a:r>
              <a:rPr sz="1400" spc="-10" dirty="0">
                <a:latin typeface="Book Antiqua"/>
                <a:cs typeface="Book Antiqua"/>
              </a:rPr>
              <a:t>L'istruzione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inferiore,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</a:t>
            </a:r>
            <a:r>
              <a:rPr sz="1400" spc="-5" dirty="0">
                <a:latin typeface="Book Antiqua"/>
                <a:cs typeface="Book Antiqua"/>
              </a:rPr>
              <a:t>art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almeno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anni,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bbligatoria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atuita.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capaci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tevo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anche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privi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mezzi,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hanno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raggiungere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gradi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iù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egli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udi.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Repubblica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rende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effettivo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questo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borse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studio,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assegni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famiglie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altre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vvi</a:t>
            </a:r>
            <a:r>
              <a:rPr sz="1400" spc="-20" dirty="0">
                <a:latin typeface="Book Antiqua"/>
                <a:cs typeface="Book Antiqua"/>
              </a:rPr>
              <a:t>d</a:t>
            </a:r>
            <a:r>
              <a:rPr sz="1400" spc="-10" dirty="0">
                <a:latin typeface="Book Antiqua"/>
                <a:cs typeface="Book Antiqua"/>
              </a:rPr>
              <a:t>enze,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dev</a:t>
            </a:r>
            <a:r>
              <a:rPr sz="1400" spc="-20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no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essere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attribuite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concorso.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1400" u="sng" spc="-10" dirty="0">
                <a:latin typeface="Book Antiqua"/>
                <a:cs typeface="Book Antiqua"/>
              </a:rPr>
              <a:t>Art.</a:t>
            </a:r>
            <a:r>
              <a:rPr sz="1400" u="sng" spc="75" dirty="0">
                <a:latin typeface="Book Antiqua"/>
                <a:cs typeface="Book Antiqua"/>
              </a:rPr>
              <a:t> </a:t>
            </a:r>
            <a:r>
              <a:rPr sz="1400" u="sng" spc="-10" dirty="0">
                <a:latin typeface="Book Antiqua"/>
                <a:cs typeface="Book Antiqua"/>
              </a:rPr>
              <a:t>38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specifica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infatti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«gli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inabili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minorati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hanno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all’educazione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all’avviamento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professionale».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766" y="764456"/>
            <a:ext cx="5353685" cy="52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Linee</a:t>
            </a:r>
            <a:r>
              <a:rPr sz="1800" b="1" spc="-10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3300"/>
                </a:solidFill>
                <a:latin typeface="Book Antiqua"/>
                <a:cs typeface="Book Antiqua"/>
              </a:rPr>
              <a:t>Guid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a</a:t>
            </a:r>
            <a:r>
              <a:rPr sz="1800" b="1" spc="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del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M.I.U.R.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Pro</a:t>
            </a:r>
            <a:r>
              <a:rPr sz="1800" b="1" spc="-5" dirty="0">
                <a:solidFill>
                  <a:srgbClr val="003300"/>
                </a:solidFill>
                <a:latin typeface="Book Antiqua"/>
                <a:cs typeface="Book Antiqua"/>
              </a:rPr>
              <a:t>t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.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003300"/>
                </a:solidFill>
                <a:latin typeface="Book Antiqua"/>
                <a:cs typeface="Book Antiqua"/>
              </a:rPr>
              <a:t>n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°4274/09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(Integrazione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scolastica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degli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alunni</a:t>
            </a:r>
            <a:r>
              <a:rPr sz="1800" b="1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con</a:t>
            </a:r>
            <a:r>
              <a:rPr sz="1800" b="1" spc="-5" dirty="0">
                <a:solidFill>
                  <a:srgbClr val="0033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3300"/>
                </a:solidFill>
                <a:latin typeface="Book Antiqua"/>
                <a:cs typeface="Book Antiqua"/>
              </a:rPr>
              <a:t>disabili</a:t>
            </a:r>
            <a:r>
              <a:rPr sz="1800" b="1" spc="-15" dirty="0">
                <a:solidFill>
                  <a:srgbClr val="003300"/>
                </a:solidFill>
                <a:latin typeface="Book Antiqua"/>
                <a:cs typeface="Book Antiqua"/>
              </a:rPr>
              <a:t>t</a:t>
            </a:r>
            <a:r>
              <a:rPr sz="1800" b="1" spc="5" dirty="0">
                <a:solidFill>
                  <a:srgbClr val="003300"/>
                </a:solidFill>
                <a:latin typeface="Book Antiqua"/>
                <a:cs typeface="Book Antiqua"/>
              </a:rPr>
              <a:t>à</a:t>
            </a:r>
            <a:r>
              <a:rPr sz="1800" b="1" dirty="0">
                <a:solidFill>
                  <a:srgbClr val="003300"/>
                </a:solidFill>
                <a:latin typeface="Book Antiqua"/>
                <a:cs typeface="Book Antiqua"/>
              </a:rPr>
              <a:t>)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031" y="1544210"/>
            <a:ext cx="7542530" cy="460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 marR="754380">
              <a:lnSpc>
                <a:spcPct val="100000"/>
              </a:lnSpc>
              <a:buClr>
                <a:srgbClr val="010000"/>
              </a:buClr>
              <a:buFont typeface="Book Antiqua"/>
              <a:buChar char="•"/>
              <a:tabLst>
                <a:tab pos="299085" algn="l"/>
              </a:tabLst>
            </a:pPr>
            <a:r>
              <a:rPr sz="1400" spc="-5" dirty="0">
                <a:latin typeface="Book Antiqua"/>
                <a:cs typeface="Book Antiqua"/>
              </a:rPr>
              <a:t>Il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doc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divide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TRE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PARTI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ced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me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sull’importanza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dell’integrazione</a:t>
            </a:r>
            <a:endParaRPr sz="1400">
              <a:latin typeface="Book Antiqua"/>
              <a:cs typeface="Book Antiqua"/>
            </a:endParaRPr>
          </a:p>
          <a:p>
            <a:pPr marL="13335" marR="1897380">
              <a:lnSpc>
                <a:spcPct val="100000"/>
              </a:lnSpc>
              <a:spcBef>
                <a:spcPts val="1185"/>
              </a:spcBef>
              <a:buClr>
                <a:srgbClr val="010000"/>
              </a:buClr>
              <a:buFont typeface="Book Antiqua"/>
              <a:buChar char="•"/>
              <a:tabLst>
                <a:tab pos="356870" algn="l"/>
              </a:tabLst>
            </a:pPr>
            <a:r>
              <a:rPr sz="1400" spc="-10" dirty="0">
                <a:latin typeface="Book Antiqua"/>
                <a:cs typeface="Book Antiqua"/>
              </a:rPr>
              <a:t>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chiama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cuni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riferi</a:t>
            </a:r>
            <a:r>
              <a:rPr sz="1400" spc="-10" dirty="0">
                <a:latin typeface="Book Antiqua"/>
                <a:cs typeface="Book Antiqua"/>
              </a:rPr>
              <a:t>menti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nternazionali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maria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mportanza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La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Convenzion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Book Antiqua"/>
                <a:cs typeface="Book Antiqua"/>
              </a:rPr>
              <a:t>ON</a:t>
            </a:r>
            <a:r>
              <a:rPr sz="1400" b="1" spc="-15" dirty="0">
                <a:latin typeface="Book Antiqua"/>
                <a:cs typeface="Book Antiqua"/>
              </a:rPr>
              <a:t>U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per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di</a:t>
            </a:r>
            <a:r>
              <a:rPr sz="1400" b="1" spc="-20" dirty="0">
                <a:latin typeface="Book Antiqua"/>
                <a:cs typeface="Book Antiqua"/>
              </a:rPr>
              <a:t>r</a:t>
            </a:r>
            <a:r>
              <a:rPr sz="1400" b="1" spc="-10" dirty="0">
                <a:latin typeface="Book Antiqua"/>
                <a:cs typeface="Book Antiqua"/>
              </a:rPr>
              <a:t>itt</a:t>
            </a:r>
            <a:r>
              <a:rPr sz="1400" b="1" spc="-5" dirty="0">
                <a:latin typeface="Book Antiqua"/>
                <a:cs typeface="Book Antiqua"/>
              </a:rPr>
              <a:t>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dell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perso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co</a:t>
            </a:r>
            <a:r>
              <a:rPr sz="1400" b="1" spc="-10" dirty="0">
                <a:latin typeface="Book Antiqua"/>
                <a:cs typeface="Book Antiqua"/>
              </a:rPr>
              <a:t>n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disabilità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(</a:t>
            </a:r>
            <a:r>
              <a:rPr sz="1400" spc="-20" dirty="0">
                <a:latin typeface="Book Antiqua"/>
                <a:cs typeface="Book Antiqua"/>
              </a:rPr>
              <a:t>r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t</a:t>
            </a:r>
            <a:r>
              <a:rPr sz="1400" spc="-5" dirty="0">
                <a:latin typeface="Book Antiqua"/>
                <a:cs typeface="Book Antiqua"/>
              </a:rPr>
              <a:t>if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spc="-10" dirty="0">
                <a:latin typeface="Book Antiqua"/>
                <a:cs typeface="Book Antiqua"/>
              </a:rPr>
              <a:t>ta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eg</a:t>
            </a:r>
            <a:r>
              <a:rPr sz="1400" spc="-15" dirty="0">
                <a:latin typeface="Book Antiqua"/>
                <a:cs typeface="Book Antiqua"/>
              </a:rPr>
              <a:t>g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spc="-10" dirty="0">
                <a:latin typeface="Book Antiqua"/>
                <a:cs typeface="Book Antiqua"/>
              </a:rPr>
              <a:t>lo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Stato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italiano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n.18/09)</a:t>
            </a:r>
            <a:endParaRPr sz="1400">
              <a:latin typeface="Book Antiqua"/>
              <a:cs typeface="Book Antiqua"/>
            </a:endParaRPr>
          </a:p>
          <a:p>
            <a:pPr marL="12700" marR="125095">
              <a:lnSpc>
                <a:spcPts val="1670"/>
              </a:lnSpc>
              <a:spcBef>
                <a:spcPts val="55"/>
              </a:spcBef>
            </a:pP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definizione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di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disabilità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el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Convenzione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basata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modello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centrato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diritti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umani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disabilit</a:t>
            </a:r>
            <a:r>
              <a:rPr sz="1400" spc="-5" dirty="0">
                <a:latin typeface="Book Antiqua"/>
                <a:cs typeface="Book Antiqua"/>
              </a:rPr>
              <a:t>à,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seguente: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“la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</a:t>
            </a:r>
            <a:r>
              <a:rPr sz="1400" spc="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è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risultato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dell’interazione</a:t>
            </a:r>
            <a:endParaRPr sz="1400">
              <a:latin typeface="Book Antiqua"/>
              <a:cs typeface="Book Antiqua"/>
            </a:endParaRPr>
          </a:p>
          <a:p>
            <a:pPr marL="12700" marR="272415">
              <a:lnSpc>
                <a:spcPts val="1670"/>
              </a:lnSpc>
              <a:spcBef>
                <a:spcPts val="10"/>
              </a:spcBef>
            </a:pPr>
            <a:r>
              <a:rPr sz="1400" spc="-10" dirty="0">
                <a:latin typeface="Book Antiqua"/>
                <a:cs typeface="Book Antiqua"/>
              </a:rPr>
              <a:t>tra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menomazioni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barriere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compo</a:t>
            </a:r>
            <a:r>
              <a:rPr sz="1400" spc="-15" dirty="0">
                <a:latin typeface="Book Antiqua"/>
                <a:cs typeface="Book Antiqua"/>
              </a:rPr>
              <a:t>r</a:t>
            </a:r>
            <a:r>
              <a:rPr sz="1400" spc="-10" dirty="0">
                <a:latin typeface="Book Antiqua"/>
                <a:cs typeface="Book Antiqua"/>
              </a:rPr>
              <a:t>tamentali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ambientali,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impediscono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loro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piena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effettiva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partecipazione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società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base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uguaglianza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altri”.</a:t>
            </a:r>
            <a:endParaRPr sz="1400">
              <a:latin typeface="Book Antiqua"/>
              <a:cs typeface="Book Antiqua"/>
            </a:endParaRPr>
          </a:p>
          <a:p>
            <a:pPr marL="12700" marR="147955">
              <a:lnSpc>
                <a:spcPts val="1670"/>
              </a:lnSpc>
            </a:pPr>
            <a:r>
              <a:rPr sz="1400" spc="-10" dirty="0">
                <a:latin typeface="Book Antiqua"/>
                <a:cs typeface="Book Antiqua"/>
              </a:rPr>
              <a:t>L'art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24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dedicato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all'educazione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riconosce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“il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diritto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all’i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tru</a:t>
            </a:r>
            <a:r>
              <a:rPr sz="1400" spc="-5" dirty="0">
                <a:latin typeface="Book Antiqua"/>
                <a:cs typeface="Book Antiqua"/>
              </a:rPr>
              <a:t>z</a:t>
            </a:r>
            <a:r>
              <a:rPr sz="1400" spc="-10" dirty="0">
                <a:latin typeface="Book Antiqua"/>
                <a:cs typeface="Book Antiqua"/>
              </a:rPr>
              <a:t>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delle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disabilità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(...)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senza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discr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5" dirty="0">
                <a:latin typeface="Book Antiqua"/>
                <a:cs typeface="Book Antiqua"/>
              </a:rPr>
              <a:t>m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nazioni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base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pari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oppor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tà”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garantendo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“un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sistema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struzione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inclusivo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tutti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livelli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ap</a:t>
            </a:r>
            <a:r>
              <a:rPr sz="1400" spc="-20" dirty="0">
                <a:latin typeface="Book Antiqua"/>
                <a:cs typeface="Book Antiqua"/>
              </a:rPr>
              <a:t>p</a:t>
            </a:r>
            <a:r>
              <a:rPr sz="1400" spc="-10" dirty="0">
                <a:latin typeface="Book Antiqua"/>
                <a:cs typeface="Book Antiqua"/>
              </a:rPr>
              <a:t>re</a:t>
            </a:r>
            <a:r>
              <a:rPr sz="1400" spc="-15" dirty="0">
                <a:latin typeface="Book Antiqua"/>
                <a:cs typeface="Book Antiqua"/>
              </a:rPr>
              <a:t>nd</a:t>
            </a:r>
            <a:r>
              <a:rPr sz="1400" spc="-10" dirty="0">
                <a:latin typeface="Book Antiqua"/>
                <a:cs typeface="Book Antiqua"/>
              </a:rPr>
              <a:t>imento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co</a:t>
            </a:r>
            <a:r>
              <a:rPr sz="1400" spc="-10" dirty="0">
                <a:latin typeface="Book Antiqua"/>
                <a:cs typeface="Book Antiqua"/>
              </a:rPr>
              <a:t>ntinuo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lungo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tu</a:t>
            </a:r>
            <a:r>
              <a:rPr sz="1400" spc="-10" dirty="0">
                <a:latin typeface="Book Antiqua"/>
                <a:cs typeface="Book Antiqua"/>
              </a:rPr>
              <a:t>tto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l’arco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de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10" dirty="0">
                <a:latin typeface="Book Antiqua"/>
                <a:cs typeface="Book Antiqua"/>
              </a:rPr>
              <a:t>ta….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  <a:tabLst>
                <a:tab pos="355600" algn="l"/>
              </a:tabLst>
            </a:pPr>
            <a:r>
              <a:rPr sz="1400" spc="-10" dirty="0">
                <a:solidFill>
                  <a:srgbClr val="010000"/>
                </a:solidFill>
                <a:latin typeface="Book Antiqua"/>
                <a:cs typeface="Book Antiqua"/>
              </a:rPr>
              <a:t>1.</a:t>
            </a:r>
            <a:r>
              <a:rPr sz="1400" spc="-10" dirty="0">
                <a:solidFill>
                  <a:srgbClr val="010000"/>
                </a:solidFill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Book Antiqua"/>
                <a:cs typeface="Book Antiqua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supporto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ogni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norma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ricordiamo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Conferenz</a:t>
            </a:r>
            <a:r>
              <a:rPr sz="1400" b="1" spc="-10" dirty="0">
                <a:latin typeface="Book Antiqua"/>
                <a:cs typeface="Book Antiqua"/>
              </a:rPr>
              <a:t>a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Book Antiqua"/>
                <a:cs typeface="Book Antiqua"/>
              </a:rPr>
              <a:t>mondial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sui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diritti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umani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dell’ONU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già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el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1993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ha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precisato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o</a:t>
            </a:r>
            <a:r>
              <a:rPr sz="1400" spc="-10" dirty="0">
                <a:latin typeface="Book Antiqua"/>
                <a:cs typeface="Book Antiqua"/>
              </a:rPr>
              <a:t>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“tutti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diritti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umani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libertà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fondamentali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sono</a:t>
            </a:r>
            <a:r>
              <a:rPr sz="1400" spc="-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Book Antiqua"/>
                <a:cs typeface="Book Antiqua"/>
              </a:rPr>
              <a:t>universali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includono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senza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riserve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disabi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5" dirty="0">
                <a:latin typeface="Book Antiqua"/>
                <a:cs typeface="Book Antiqua"/>
              </a:rPr>
              <a:t>i”.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3335" marR="143510" indent="-635">
              <a:lnSpc>
                <a:spcPct val="99500"/>
              </a:lnSpc>
              <a:tabLst>
                <a:tab pos="355600" algn="l"/>
              </a:tabLst>
            </a:pPr>
            <a:r>
              <a:rPr sz="1400" b="1" spc="-10" dirty="0">
                <a:solidFill>
                  <a:srgbClr val="010000"/>
                </a:solidFill>
                <a:latin typeface="Book Antiqua"/>
                <a:cs typeface="Book Antiqua"/>
              </a:rPr>
              <a:t>2.</a:t>
            </a:r>
            <a:r>
              <a:rPr sz="1400" b="1" spc="-10" dirty="0">
                <a:solidFill>
                  <a:srgbClr val="010000"/>
                </a:solidFill>
                <a:latin typeface="Times New Roman"/>
                <a:cs typeface="Times New Roman"/>
              </a:rPr>
              <a:t>	</a:t>
            </a:r>
            <a:r>
              <a:rPr sz="1400" b="1" spc="-15" dirty="0">
                <a:latin typeface="Book Antiqua"/>
                <a:cs typeface="Book Antiqua"/>
              </a:rPr>
              <a:t>Classificazion</a:t>
            </a:r>
            <a:r>
              <a:rPr sz="1400" b="1" spc="-10" dirty="0">
                <a:latin typeface="Book Antiqua"/>
                <a:cs typeface="Book Antiqua"/>
              </a:rPr>
              <a:t>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Internazio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ale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del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funzion</a:t>
            </a:r>
            <a:r>
              <a:rPr sz="1400" b="1" spc="-5" dirty="0">
                <a:latin typeface="Book Antiqua"/>
                <a:cs typeface="Book Antiqua"/>
              </a:rPr>
              <a:t>a</a:t>
            </a:r>
            <a:r>
              <a:rPr sz="1400" b="1" spc="-10" dirty="0">
                <a:latin typeface="Book Antiqua"/>
                <a:cs typeface="Book Antiqua"/>
              </a:rPr>
              <a:t>me</a:t>
            </a:r>
            <a:r>
              <a:rPr sz="1400" b="1" spc="-20" dirty="0">
                <a:latin typeface="Book Antiqua"/>
                <a:cs typeface="Book Antiqua"/>
              </a:rPr>
              <a:t>n</a:t>
            </a:r>
            <a:r>
              <a:rPr sz="1400" b="1" spc="-10" dirty="0">
                <a:latin typeface="Book Antiqua"/>
                <a:cs typeface="Book Antiqua"/>
              </a:rPr>
              <a:t>to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–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I</a:t>
            </a:r>
            <a:r>
              <a:rPr sz="1400" b="1" spc="-20" dirty="0">
                <a:latin typeface="Book Antiqua"/>
                <a:cs typeface="Book Antiqua"/>
              </a:rPr>
              <a:t>C</a:t>
            </a:r>
            <a:r>
              <a:rPr sz="1400" b="1" spc="-10" dirty="0">
                <a:latin typeface="Book Antiqua"/>
                <a:cs typeface="Book Antiqua"/>
              </a:rPr>
              <a:t>F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(approvata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dall’</a:t>
            </a:r>
            <a:r>
              <a:rPr sz="1400" b="1" spc="-20" dirty="0">
                <a:latin typeface="Book Antiqua"/>
                <a:cs typeface="Book Antiqua"/>
              </a:rPr>
              <a:t>O</a:t>
            </a:r>
            <a:r>
              <a:rPr sz="1400" b="1" spc="-15" dirty="0">
                <a:latin typeface="Book Antiqua"/>
                <a:cs typeface="Book Antiqua"/>
              </a:rPr>
              <a:t>MS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nel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Book Antiqua"/>
                <a:cs typeface="Book Antiqua"/>
              </a:rPr>
              <a:t>2001)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“International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Classification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5" dirty="0">
                <a:latin typeface="Book Antiqua"/>
                <a:cs typeface="Book Antiqua"/>
              </a:rPr>
              <a:t>o</a:t>
            </a:r>
            <a:r>
              <a:rPr sz="1400" i="1" spc="-5" dirty="0">
                <a:latin typeface="Book Antiqua"/>
                <a:cs typeface="Book Antiqua"/>
              </a:rPr>
              <a:t>f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Book Antiqua"/>
                <a:cs typeface="Book Antiqua"/>
              </a:rPr>
              <a:t>Functioning</a:t>
            </a:r>
            <a:r>
              <a:rPr sz="1400" i="1" spc="-15" dirty="0">
                <a:latin typeface="Book Antiqua"/>
                <a:cs typeface="Book Antiqua"/>
              </a:rPr>
              <a:t>”</a:t>
            </a:r>
            <a:r>
              <a:rPr sz="1400" spc="-5" dirty="0">
                <a:latin typeface="Book Antiqua"/>
                <a:cs typeface="Book Antiqua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si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propone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modello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cla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sificazione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bio-psico-sociale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Book Antiqua"/>
                <a:cs typeface="Book Antiqua"/>
              </a:rPr>
              <a:t>d</a:t>
            </a:r>
            <a:r>
              <a:rPr sz="1400" spc="-5" dirty="0">
                <a:latin typeface="Book Antiqua"/>
                <a:cs typeface="Book Antiqua"/>
              </a:rPr>
              <a:t>e</a:t>
            </a:r>
            <a:r>
              <a:rPr sz="1400" spc="-10" dirty="0">
                <a:latin typeface="Book Antiqua"/>
                <a:cs typeface="Book Antiqua"/>
              </a:rPr>
              <a:t>cisamente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Book Antiqua"/>
                <a:cs typeface="Book Antiqua"/>
              </a:rPr>
              <a:t>a</a:t>
            </a:r>
            <a:r>
              <a:rPr sz="140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te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all’interazione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fra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la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capacità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funzionamento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di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una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Book Antiqua"/>
                <a:cs typeface="Book Antiqua"/>
              </a:rPr>
              <a:t>i</a:t>
            </a:r>
            <a:r>
              <a:rPr sz="1400" spc="-5" dirty="0">
                <a:latin typeface="Book Antiqua"/>
                <a:cs typeface="Book Antiqua"/>
              </a:rPr>
              <a:t>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co</a:t>
            </a:r>
            <a:r>
              <a:rPr sz="1400" spc="-5" dirty="0">
                <a:latin typeface="Book Antiqua"/>
                <a:cs typeface="Book Antiqua"/>
              </a:rPr>
              <a:t>n</a:t>
            </a:r>
            <a:r>
              <a:rPr sz="1400" spc="-10" dirty="0">
                <a:latin typeface="Book Antiqua"/>
                <a:cs typeface="Book Antiqua"/>
              </a:rPr>
              <a:t>testo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soci</a:t>
            </a:r>
            <a:r>
              <a:rPr sz="1400" spc="-5" dirty="0">
                <a:latin typeface="Book Antiqua"/>
                <a:cs typeface="Book Antiqua"/>
              </a:rPr>
              <a:t>ale,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</a:t>
            </a:r>
            <a:r>
              <a:rPr sz="1400" spc="-5" dirty="0">
                <a:latin typeface="Book Antiqua"/>
                <a:cs typeface="Book Antiqua"/>
              </a:rPr>
              <a:t>u</a:t>
            </a:r>
            <a:r>
              <a:rPr sz="1400" dirty="0">
                <a:latin typeface="Book Antiqua"/>
                <a:cs typeface="Book Antiqua"/>
              </a:rPr>
              <a:t>l</a:t>
            </a:r>
            <a:r>
              <a:rPr sz="1400" spc="-20" dirty="0">
                <a:latin typeface="Book Antiqua"/>
                <a:cs typeface="Book Antiqua"/>
              </a:rPr>
              <a:t>t</a:t>
            </a:r>
            <a:r>
              <a:rPr sz="1400" spc="-10" dirty="0">
                <a:latin typeface="Book Antiqua"/>
                <a:cs typeface="Book Antiqua"/>
              </a:rPr>
              <a:t>urale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personale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cui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e</a:t>
            </a:r>
            <a:r>
              <a:rPr sz="1400" spc="-15" dirty="0">
                <a:latin typeface="Book Antiqua"/>
                <a:cs typeface="Book Antiqua"/>
              </a:rPr>
              <a:t>s</a:t>
            </a:r>
            <a:r>
              <a:rPr sz="1400" spc="-10" dirty="0">
                <a:latin typeface="Book Antiqua"/>
                <a:cs typeface="Book Antiqua"/>
              </a:rPr>
              <a:t>sa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Book Antiqua"/>
                <a:cs typeface="Book Antiqua"/>
              </a:rPr>
              <a:t>vive.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A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3785</Words>
  <Application>Microsoft Office PowerPoint</Application>
  <PresentationFormat>Presentazione su schermo (4:3)</PresentationFormat>
  <Paragraphs>322</Paragraphs>
  <Slides>26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Book Antiqua</vt:lpstr>
      <vt:lpstr>Calibri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INTEGRAZIONE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4. Modalità di intervento</vt:lpstr>
      <vt:lpstr>Presentazione standard di PowerPoint</vt:lpstr>
      <vt:lpstr>5. Verifica e valutazione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Utente Windows</cp:lastModifiedBy>
  <cp:revision>4</cp:revision>
  <dcterms:created xsi:type="dcterms:W3CDTF">2017-11-14T19:39:07Z</dcterms:created>
  <dcterms:modified xsi:type="dcterms:W3CDTF">2018-02-03T11:18:15Z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LastSaved">
    <vt:filetime>2017-11-14T00:00:00Z</vt:filetime>
  </property>
</Properties>
</file>